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4" r:id="rId8"/>
    <p:sldId id="265" r:id="rId9"/>
    <p:sldId id="267" r:id="rId10"/>
    <p:sldId id="268" r:id="rId11"/>
    <p:sldId id="269" r:id="rId12"/>
    <p:sldId id="270" r:id="rId13"/>
    <p:sldId id="271" r:id="rId14"/>
    <p:sldId id="272" r:id="rId15"/>
    <p:sldId id="273" r:id="rId16"/>
    <p:sldId id="274" r:id="rId17"/>
    <p:sldId id="276"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8" d="100"/>
          <a:sy n="78" d="100"/>
        </p:scale>
        <p:origin x="9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7B09-319B-CF10-5909-3C244B43D3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FFE77B4-7D7C-D1F0-47AC-462B454901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1D1ABBB-8E42-51E8-AFD7-77F8CC226A33}"/>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5" name="Footer Placeholder 4">
            <a:extLst>
              <a:ext uri="{FF2B5EF4-FFF2-40B4-BE49-F238E27FC236}">
                <a16:creationId xmlns:a16="http://schemas.microsoft.com/office/drawing/2014/main" id="{D399F64E-43D1-A54D-F456-4E5B44C41F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F2BB26-2C06-9413-CBA5-FBFEF614BD7F}"/>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316773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1778-E25C-8A01-55FF-44EAE0FAB7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E716B6-86F8-990E-072F-56FC4ADEBA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B1D80E-D178-59DA-84E4-60074A9BD5B1}"/>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5" name="Footer Placeholder 4">
            <a:extLst>
              <a:ext uri="{FF2B5EF4-FFF2-40B4-BE49-F238E27FC236}">
                <a16:creationId xmlns:a16="http://schemas.microsoft.com/office/drawing/2014/main" id="{C1879A28-46E3-4BDD-0498-5C16BC0A7A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5958C3-E100-34E4-6A9A-E1FB6E9C9B83}"/>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4050924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37D5A-A5E3-7742-A74A-C533A7D6DB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3545431-6FA1-88D3-04AF-299BB47908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426B80-90F6-B385-D1FB-B572B465E22B}"/>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5" name="Footer Placeholder 4">
            <a:extLst>
              <a:ext uri="{FF2B5EF4-FFF2-40B4-BE49-F238E27FC236}">
                <a16:creationId xmlns:a16="http://schemas.microsoft.com/office/drawing/2014/main" id="{C60C161B-0A37-E64A-5EA9-8747BB7232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082853-BD72-241B-8F54-80A361B57CAE}"/>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3993968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98988-6D1E-F6F1-2586-3A9C5F05B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DC3977-8C6D-3167-FE23-B3497E1998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014969B-70E9-E868-DBDC-0AACB62295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DE6E52E-6932-5325-7B94-3B12E197EECC}"/>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6" name="Footer Placeholder 5">
            <a:extLst>
              <a:ext uri="{FF2B5EF4-FFF2-40B4-BE49-F238E27FC236}">
                <a16:creationId xmlns:a16="http://schemas.microsoft.com/office/drawing/2014/main" id="{F0029FE9-627A-1EAC-07FD-83A4CE01EA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67B675-8852-738F-F313-FDA4935BCF06}"/>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1034992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A749B-B54D-8A0D-ABD8-E98C4E9C640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3D1D7F-F05A-3B0A-A3A1-09C25F4EB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5F43C7-40F9-C4EF-05BA-71B5EC1E32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80F91B-FD00-BBB1-BE76-77AC8DA4DD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FEDDB-BCBD-A62F-B7E5-2EB9D45BED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783C979-0B44-AEC9-01CC-806D1CFE986E}"/>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8" name="Footer Placeholder 7">
            <a:extLst>
              <a:ext uri="{FF2B5EF4-FFF2-40B4-BE49-F238E27FC236}">
                <a16:creationId xmlns:a16="http://schemas.microsoft.com/office/drawing/2014/main" id="{FD617D79-F2A9-990E-8E5C-7C6B9A3800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0F3CFD-40B1-539A-DE69-F9593591D509}"/>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3879122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77DD3-1341-DFFD-2B88-BF970A1F7AB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0FE129B-969E-077C-C218-0E2F5C45A0EC}"/>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4" name="Footer Placeholder 3">
            <a:extLst>
              <a:ext uri="{FF2B5EF4-FFF2-40B4-BE49-F238E27FC236}">
                <a16:creationId xmlns:a16="http://schemas.microsoft.com/office/drawing/2014/main" id="{F0612124-1561-2A90-379D-7BA4631F15B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6FB1091-AB53-EBB9-2F38-A59524D969A2}"/>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258648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FCAB68-8ECC-BE6D-95D3-9A7050BB6A1B}"/>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3" name="Footer Placeholder 2">
            <a:extLst>
              <a:ext uri="{FF2B5EF4-FFF2-40B4-BE49-F238E27FC236}">
                <a16:creationId xmlns:a16="http://schemas.microsoft.com/office/drawing/2014/main" id="{FED59E97-E2D4-7731-E899-11846C7CD6C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0F0824D-E780-F71D-2D63-57031C1A2782}"/>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3824685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48DA5-6026-CF99-3986-877131FC6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6CC0DD6-F318-A171-2622-0E5E4610F9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63440A3-2B6A-4AF3-12F6-6E73091DDE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254289-A77B-4290-A19F-9A08805596A5}"/>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6" name="Footer Placeholder 5">
            <a:extLst>
              <a:ext uri="{FF2B5EF4-FFF2-40B4-BE49-F238E27FC236}">
                <a16:creationId xmlns:a16="http://schemas.microsoft.com/office/drawing/2014/main" id="{E876A74C-0887-E83E-2743-3FC19C2862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1B2280-7C48-1BFF-D992-42162FC403BB}"/>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3503144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66598-F2D3-7367-C5B2-8B67F79323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CBB4627-3023-8F05-10A8-02F05F9772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D0BC33C-D058-8272-D64F-7D942A8D7B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AB14F5-12F7-1038-639F-48A58C0AB58B}"/>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6" name="Footer Placeholder 5">
            <a:extLst>
              <a:ext uri="{FF2B5EF4-FFF2-40B4-BE49-F238E27FC236}">
                <a16:creationId xmlns:a16="http://schemas.microsoft.com/office/drawing/2014/main" id="{83CD9669-F7E0-4EB0-0CC2-0BD6CAF596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A6175E-BDD4-6AF6-8EDC-68AB1F811468}"/>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286877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2FA50-CF6F-329E-F178-ED922BDFEC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57C84D-F5FE-A82F-A8C9-D8C5980332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698A41-00D3-614A-F01B-6D93F6AF7E79}"/>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5" name="Footer Placeholder 4">
            <a:extLst>
              <a:ext uri="{FF2B5EF4-FFF2-40B4-BE49-F238E27FC236}">
                <a16:creationId xmlns:a16="http://schemas.microsoft.com/office/drawing/2014/main" id="{642E75B6-F3F3-D257-4E3F-5929B7EBB1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F4833F-470F-0D73-3D17-132A6E8088E7}"/>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1135350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3AF360-9381-A11A-2DC2-969D44C323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DEE984E-59A3-9684-6F05-F58DAD39CB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168818-68D8-0593-7FDA-1DF4B65E0352}"/>
              </a:ext>
            </a:extLst>
          </p:cNvPr>
          <p:cNvSpPr>
            <a:spLocks noGrp="1"/>
          </p:cNvSpPr>
          <p:nvPr>
            <p:ph type="dt" sz="half" idx="10"/>
          </p:nvPr>
        </p:nvSpPr>
        <p:spPr/>
        <p:txBody>
          <a:bodyPr/>
          <a:lstStyle/>
          <a:p>
            <a:fld id="{03CA2039-8D0F-46BE-BAD8-889ECF98C653}" type="datetimeFigureOut">
              <a:rPr lang="en-GB" smtClean="0"/>
              <a:t>21/08/2026</a:t>
            </a:fld>
            <a:endParaRPr lang="en-GB"/>
          </a:p>
        </p:txBody>
      </p:sp>
      <p:sp>
        <p:nvSpPr>
          <p:cNvPr id="5" name="Footer Placeholder 4">
            <a:extLst>
              <a:ext uri="{FF2B5EF4-FFF2-40B4-BE49-F238E27FC236}">
                <a16:creationId xmlns:a16="http://schemas.microsoft.com/office/drawing/2014/main" id="{74EFE49D-A161-A652-68CF-2FF9CAA401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FD71EA-25B2-7D70-5B47-EA021AD379C4}"/>
              </a:ext>
            </a:extLst>
          </p:cNvPr>
          <p:cNvSpPr>
            <a:spLocks noGrp="1"/>
          </p:cNvSpPr>
          <p:nvPr>
            <p:ph type="sldNum" sz="quarter" idx="12"/>
          </p:nvPr>
        </p:nvSpPr>
        <p:spPr/>
        <p:txBody>
          <a:bodyPr/>
          <a:lstStyle/>
          <a:p>
            <a:fld id="{FF2180FA-E22C-4882-BCED-B64A7BDBB33D}" type="slidenum">
              <a:rPr lang="en-GB" smtClean="0"/>
              <a:t>‹#›</a:t>
            </a:fld>
            <a:endParaRPr lang="en-GB"/>
          </a:p>
        </p:txBody>
      </p:sp>
    </p:spTree>
    <p:extLst>
      <p:ext uri="{BB962C8B-B14F-4D97-AF65-F5344CB8AC3E}">
        <p14:creationId xmlns:p14="http://schemas.microsoft.com/office/powerpoint/2010/main" val="10397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134C2F-A62E-5068-0B7C-4F7038C25895}"/>
              </a:ext>
            </a:extLst>
          </p:cNvPr>
          <p:cNvSpPr/>
          <p:nvPr userDrawn="1"/>
        </p:nvSpPr>
        <p:spPr>
          <a:xfrm>
            <a:off x="497711" y="250825"/>
            <a:ext cx="11273742" cy="63563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Placeholder 1">
            <a:extLst>
              <a:ext uri="{FF2B5EF4-FFF2-40B4-BE49-F238E27FC236}">
                <a16:creationId xmlns:a16="http://schemas.microsoft.com/office/drawing/2014/main" id="{A4D1411F-387C-5D3C-A193-292EDBD81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B65204B-CF3A-5190-219D-3DDC7BA84A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4656F4-F773-1E12-DF87-2E90CA3B7C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CA2039-8D0F-46BE-BAD8-889ECF98C653}" type="datetimeFigureOut">
              <a:rPr lang="en-GB" smtClean="0"/>
              <a:t>21/08/2026</a:t>
            </a:fld>
            <a:endParaRPr lang="en-GB"/>
          </a:p>
        </p:txBody>
      </p:sp>
      <p:sp>
        <p:nvSpPr>
          <p:cNvPr id="5" name="Footer Placeholder 4">
            <a:extLst>
              <a:ext uri="{FF2B5EF4-FFF2-40B4-BE49-F238E27FC236}">
                <a16:creationId xmlns:a16="http://schemas.microsoft.com/office/drawing/2014/main" id="{A14C6D35-E3E7-DCC0-9F72-D64081D266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A7FB3BC-007A-C0EE-9DDB-101E5BE89E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180FA-E22C-4882-BCED-B64A7BDBB33D}" type="slidenum">
              <a:rPr lang="en-GB" smtClean="0"/>
              <a:t>‹#›</a:t>
            </a:fld>
            <a:endParaRPr lang="en-GB"/>
          </a:p>
        </p:txBody>
      </p:sp>
    </p:spTree>
    <p:extLst>
      <p:ext uri="{BB962C8B-B14F-4D97-AF65-F5344CB8AC3E}">
        <p14:creationId xmlns:p14="http://schemas.microsoft.com/office/powerpoint/2010/main" val="2979170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2BEDC3-6529-5827-F3A8-CC90BCFB7371}"/>
              </a:ext>
            </a:extLst>
          </p:cNvPr>
          <p:cNvSpPr txBox="1"/>
          <p:nvPr/>
        </p:nvSpPr>
        <p:spPr>
          <a:xfrm>
            <a:off x="2222157" y="197707"/>
            <a:ext cx="7747686" cy="830997"/>
          </a:xfrm>
          <a:prstGeom prst="rect">
            <a:avLst/>
          </a:prstGeom>
          <a:noFill/>
        </p:spPr>
        <p:txBody>
          <a:bodyPr wrap="square" rtlCol="0">
            <a:spAutoFit/>
          </a:bodyPr>
          <a:lstStyle/>
          <a:p>
            <a:pPr algn="ctr"/>
            <a:r>
              <a:rPr lang="en-GB" sz="4800" b="1" u="sng" dirty="0"/>
              <a:t>Black History Month</a:t>
            </a:r>
          </a:p>
        </p:txBody>
      </p:sp>
      <p:sp>
        <p:nvSpPr>
          <p:cNvPr id="5" name="TextBox 4">
            <a:extLst>
              <a:ext uri="{FF2B5EF4-FFF2-40B4-BE49-F238E27FC236}">
                <a16:creationId xmlns:a16="http://schemas.microsoft.com/office/drawing/2014/main" id="{DDF797C6-9BF7-3E21-AE70-FCB547E4F255}"/>
              </a:ext>
            </a:extLst>
          </p:cNvPr>
          <p:cNvSpPr txBox="1"/>
          <p:nvPr/>
        </p:nvSpPr>
        <p:spPr>
          <a:xfrm>
            <a:off x="2879124" y="1859340"/>
            <a:ext cx="6586152" cy="1569660"/>
          </a:xfrm>
          <a:prstGeom prst="rect">
            <a:avLst/>
          </a:prstGeom>
          <a:noFill/>
        </p:spPr>
        <p:txBody>
          <a:bodyPr wrap="square" rtlCol="0">
            <a:spAutoFit/>
          </a:bodyPr>
          <a:lstStyle/>
          <a:p>
            <a:pPr algn="ctr"/>
            <a:r>
              <a:rPr lang="en-GB" sz="9600" b="1" dirty="0"/>
              <a:t>Walter Tull</a:t>
            </a:r>
          </a:p>
        </p:txBody>
      </p:sp>
      <p:sp>
        <p:nvSpPr>
          <p:cNvPr id="6" name="TextBox 5">
            <a:extLst>
              <a:ext uri="{FF2B5EF4-FFF2-40B4-BE49-F238E27FC236}">
                <a16:creationId xmlns:a16="http://schemas.microsoft.com/office/drawing/2014/main" id="{2A519470-FFA0-C2CC-B00D-DC9F8A57184A}"/>
              </a:ext>
            </a:extLst>
          </p:cNvPr>
          <p:cNvSpPr txBox="1"/>
          <p:nvPr/>
        </p:nvSpPr>
        <p:spPr>
          <a:xfrm>
            <a:off x="790832" y="4843849"/>
            <a:ext cx="10651525"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u="sng" dirty="0"/>
              <a:t>Vocabulary</a:t>
            </a:r>
          </a:p>
          <a:p>
            <a:endParaRPr lang="en-GB" dirty="0"/>
          </a:p>
          <a:p>
            <a:r>
              <a:rPr lang="en-US" sz="3200" dirty="0"/>
              <a:t>soldier 		slave 		British Empire 	officer</a:t>
            </a:r>
            <a:endParaRPr lang="en-US" sz="3200" dirty="0">
              <a:effectLst/>
            </a:endParaRPr>
          </a:p>
          <a:p>
            <a:r>
              <a:rPr lang="en-US" sz="3200" dirty="0"/>
              <a:t>Footballer		carpenter 		telegram 		memorial</a:t>
            </a:r>
            <a:endParaRPr lang="en-GB" sz="3200" dirty="0"/>
          </a:p>
        </p:txBody>
      </p:sp>
      <p:pic>
        <p:nvPicPr>
          <p:cNvPr id="2" name="Picture 1">
            <a:extLst>
              <a:ext uri="{FF2B5EF4-FFF2-40B4-BE49-F238E27FC236}">
                <a16:creationId xmlns:a16="http://schemas.microsoft.com/office/drawing/2014/main" id="{2A0CC592-C925-B21A-4E43-E9DB18CBB3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14685" y="284206"/>
            <a:ext cx="1322173" cy="1322173"/>
          </a:xfrm>
          <a:prstGeom prst="rect">
            <a:avLst/>
          </a:prstGeom>
        </p:spPr>
      </p:pic>
    </p:spTree>
    <p:extLst>
      <p:ext uri="{BB962C8B-B14F-4D97-AF65-F5344CB8AC3E}">
        <p14:creationId xmlns:p14="http://schemas.microsoft.com/office/powerpoint/2010/main" val="435842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BC458-02FD-74F8-F536-77F17160D77F}"/>
              </a:ext>
            </a:extLst>
          </p:cNvPr>
          <p:cNvSpPr>
            <a:spLocks noGrp="1"/>
          </p:cNvSpPr>
          <p:nvPr>
            <p:ph type="title"/>
          </p:nvPr>
        </p:nvSpPr>
        <p:spPr/>
        <p:txBody>
          <a:bodyPr/>
          <a:lstStyle/>
          <a:p>
            <a:r>
              <a:rPr lang="en-GB" b="1" u="sng" dirty="0"/>
              <a:t>When was Walter Tull alive?</a:t>
            </a:r>
          </a:p>
        </p:txBody>
      </p:sp>
      <p:graphicFrame>
        <p:nvGraphicFramePr>
          <p:cNvPr id="4" name="Table 3">
            <a:extLst>
              <a:ext uri="{FF2B5EF4-FFF2-40B4-BE49-F238E27FC236}">
                <a16:creationId xmlns:a16="http://schemas.microsoft.com/office/drawing/2014/main" id="{E8AA2616-39F5-0577-53B5-A7314718696D}"/>
              </a:ext>
            </a:extLst>
          </p:cNvPr>
          <p:cNvGraphicFramePr>
            <a:graphicFrameLocks noGrp="1"/>
          </p:cNvGraphicFramePr>
          <p:nvPr>
            <p:extLst>
              <p:ext uri="{D42A27DB-BD31-4B8C-83A1-F6EECF244321}">
                <p14:modId xmlns:p14="http://schemas.microsoft.com/office/powerpoint/2010/main" val="3823687231"/>
              </p:ext>
            </p:extLst>
          </p:nvPr>
        </p:nvGraphicFramePr>
        <p:xfrm>
          <a:off x="914277" y="3876335"/>
          <a:ext cx="10439514" cy="559741"/>
        </p:xfrm>
        <a:graphic>
          <a:graphicData uri="http://schemas.openxmlformats.org/drawingml/2006/table">
            <a:tbl>
              <a:tblPr firstRow="1" bandRow="1">
                <a:tableStyleId>{5940675A-B579-460E-94D1-54222C63F5DA}</a:tableStyleId>
              </a:tblPr>
              <a:tblGrid>
                <a:gridCol w="579973">
                  <a:extLst>
                    <a:ext uri="{9D8B030D-6E8A-4147-A177-3AD203B41FA5}">
                      <a16:colId xmlns:a16="http://schemas.microsoft.com/office/drawing/2014/main" val="1526094768"/>
                    </a:ext>
                  </a:extLst>
                </a:gridCol>
                <a:gridCol w="579973">
                  <a:extLst>
                    <a:ext uri="{9D8B030D-6E8A-4147-A177-3AD203B41FA5}">
                      <a16:colId xmlns:a16="http://schemas.microsoft.com/office/drawing/2014/main" val="840938228"/>
                    </a:ext>
                  </a:extLst>
                </a:gridCol>
                <a:gridCol w="579973">
                  <a:extLst>
                    <a:ext uri="{9D8B030D-6E8A-4147-A177-3AD203B41FA5}">
                      <a16:colId xmlns:a16="http://schemas.microsoft.com/office/drawing/2014/main" val="3793262021"/>
                    </a:ext>
                  </a:extLst>
                </a:gridCol>
                <a:gridCol w="579973">
                  <a:extLst>
                    <a:ext uri="{9D8B030D-6E8A-4147-A177-3AD203B41FA5}">
                      <a16:colId xmlns:a16="http://schemas.microsoft.com/office/drawing/2014/main" val="2814094568"/>
                    </a:ext>
                  </a:extLst>
                </a:gridCol>
                <a:gridCol w="579973">
                  <a:extLst>
                    <a:ext uri="{9D8B030D-6E8A-4147-A177-3AD203B41FA5}">
                      <a16:colId xmlns:a16="http://schemas.microsoft.com/office/drawing/2014/main" val="4239689725"/>
                    </a:ext>
                  </a:extLst>
                </a:gridCol>
                <a:gridCol w="579973">
                  <a:extLst>
                    <a:ext uri="{9D8B030D-6E8A-4147-A177-3AD203B41FA5}">
                      <a16:colId xmlns:a16="http://schemas.microsoft.com/office/drawing/2014/main" val="2869517201"/>
                    </a:ext>
                  </a:extLst>
                </a:gridCol>
                <a:gridCol w="579973">
                  <a:extLst>
                    <a:ext uri="{9D8B030D-6E8A-4147-A177-3AD203B41FA5}">
                      <a16:colId xmlns:a16="http://schemas.microsoft.com/office/drawing/2014/main" val="2782275630"/>
                    </a:ext>
                  </a:extLst>
                </a:gridCol>
                <a:gridCol w="579973">
                  <a:extLst>
                    <a:ext uri="{9D8B030D-6E8A-4147-A177-3AD203B41FA5}">
                      <a16:colId xmlns:a16="http://schemas.microsoft.com/office/drawing/2014/main" val="2107548552"/>
                    </a:ext>
                  </a:extLst>
                </a:gridCol>
                <a:gridCol w="579973">
                  <a:extLst>
                    <a:ext uri="{9D8B030D-6E8A-4147-A177-3AD203B41FA5}">
                      <a16:colId xmlns:a16="http://schemas.microsoft.com/office/drawing/2014/main" val="3782634260"/>
                    </a:ext>
                  </a:extLst>
                </a:gridCol>
                <a:gridCol w="579973">
                  <a:extLst>
                    <a:ext uri="{9D8B030D-6E8A-4147-A177-3AD203B41FA5}">
                      <a16:colId xmlns:a16="http://schemas.microsoft.com/office/drawing/2014/main" val="397231715"/>
                    </a:ext>
                  </a:extLst>
                </a:gridCol>
                <a:gridCol w="579973">
                  <a:extLst>
                    <a:ext uri="{9D8B030D-6E8A-4147-A177-3AD203B41FA5}">
                      <a16:colId xmlns:a16="http://schemas.microsoft.com/office/drawing/2014/main" val="2886786308"/>
                    </a:ext>
                  </a:extLst>
                </a:gridCol>
                <a:gridCol w="579973">
                  <a:extLst>
                    <a:ext uri="{9D8B030D-6E8A-4147-A177-3AD203B41FA5}">
                      <a16:colId xmlns:a16="http://schemas.microsoft.com/office/drawing/2014/main" val="704732169"/>
                    </a:ext>
                  </a:extLst>
                </a:gridCol>
                <a:gridCol w="579973">
                  <a:extLst>
                    <a:ext uri="{9D8B030D-6E8A-4147-A177-3AD203B41FA5}">
                      <a16:colId xmlns:a16="http://schemas.microsoft.com/office/drawing/2014/main" val="2749655129"/>
                    </a:ext>
                  </a:extLst>
                </a:gridCol>
                <a:gridCol w="579973">
                  <a:extLst>
                    <a:ext uri="{9D8B030D-6E8A-4147-A177-3AD203B41FA5}">
                      <a16:colId xmlns:a16="http://schemas.microsoft.com/office/drawing/2014/main" val="1158252373"/>
                    </a:ext>
                  </a:extLst>
                </a:gridCol>
                <a:gridCol w="579973">
                  <a:extLst>
                    <a:ext uri="{9D8B030D-6E8A-4147-A177-3AD203B41FA5}">
                      <a16:colId xmlns:a16="http://schemas.microsoft.com/office/drawing/2014/main" val="89285242"/>
                    </a:ext>
                  </a:extLst>
                </a:gridCol>
                <a:gridCol w="579973">
                  <a:extLst>
                    <a:ext uri="{9D8B030D-6E8A-4147-A177-3AD203B41FA5}">
                      <a16:colId xmlns:a16="http://schemas.microsoft.com/office/drawing/2014/main" val="844316274"/>
                    </a:ext>
                  </a:extLst>
                </a:gridCol>
                <a:gridCol w="579973">
                  <a:extLst>
                    <a:ext uri="{9D8B030D-6E8A-4147-A177-3AD203B41FA5}">
                      <a16:colId xmlns:a16="http://schemas.microsoft.com/office/drawing/2014/main" val="1488370929"/>
                    </a:ext>
                  </a:extLst>
                </a:gridCol>
                <a:gridCol w="579973">
                  <a:extLst>
                    <a:ext uri="{9D8B030D-6E8A-4147-A177-3AD203B41FA5}">
                      <a16:colId xmlns:a16="http://schemas.microsoft.com/office/drawing/2014/main" val="455492455"/>
                    </a:ext>
                  </a:extLst>
                </a:gridCol>
              </a:tblGrid>
              <a:tr h="559741">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5"/>
                    </a:solidFill>
                  </a:tcPr>
                </a:tc>
                <a:tc>
                  <a:txBody>
                    <a:bodyPr/>
                    <a:lstStyle/>
                    <a:p>
                      <a:endParaRPr lang="en-GB" dirty="0"/>
                    </a:p>
                  </a:txBody>
                  <a:tcPr>
                    <a:solidFill>
                      <a:schemeClr val="accent5"/>
                    </a:solidFill>
                  </a:tcPr>
                </a:tc>
                <a:tc>
                  <a:txBody>
                    <a:bodyPr/>
                    <a:lstStyle/>
                    <a:p>
                      <a:endParaRPr lang="en-GB" dirty="0"/>
                    </a:p>
                  </a:txBody>
                  <a:tcPr>
                    <a:solidFill>
                      <a:schemeClr val="accent5"/>
                    </a:solidFill>
                  </a:tcPr>
                </a:tc>
                <a:extLst>
                  <a:ext uri="{0D108BD9-81ED-4DB2-BD59-A6C34878D82A}">
                    <a16:rowId xmlns:a16="http://schemas.microsoft.com/office/drawing/2014/main" val="591625835"/>
                  </a:ext>
                </a:extLst>
              </a:tr>
            </a:tbl>
          </a:graphicData>
        </a:graphic>
      </p:graphicFrame>
      <p:sp>
        <p:nvSpPr>
          <p:cNvPr id="5" name="TextBox 4">
            <a:extLst>
              <a:ext uri="{FF2B5EF4-FFF2-40B4-BE49-F238E27FC236}">
                <a16:creationId xmlns:a16="http://schemas.microsoft.com/office/drawing/2014/main" id="{A1AB1FD7-5E03-A65E-6DD6-7A7803329FC7}"/>
              </a:ext>
            </a:extLst>
          </p:cNvPr>
          <p:cNvSpPr txBox="1"/>
          <p:nvPr/>
        </p:nvSpPr>
        <p:spPr>
          <a:xfrm rot="5400000">
            <a:off x="10416278" y="4696991"/>
            <a:ext cx="720665" cy="276999"/>
          </a:xfrm>
          <a:prstGeom prst="rect">
            <a:avLst/>
          </a:prstGeom>
          <a:noFill/>
        </p:spPr>
        <p:txBody>
          <a:bodyPr wrap="square" rtlCol="0">
            <a:spAutoFit/>
          </a:bodyPr>
          <a:lstStyle/>
          <a:p>
            <a:r>
              <a:rPr lang="en-GB" sz="1200" dirty="0"/>
              <a:t>AD 2020</a:t>
            </a:r>
          </a:p>
        </p:txBody>
      </p:sp>
      <p:cxnSp>
        <p:nvCxnSpPr>
          <p:cNvPr id="9" name="Straight Arrow Connector 8">
            <a:extLst>
              <a:ext uri="{FF2B5EF4-FFF2-40B4-BE49-F238E27FC236}">
                <a16:creationId xmlns:a16="http://schemas.microsoft.com/office/drawing/2014/main" id="{C3FFFB5F-6DE6-44BA-15EA-557DBA9925CF}"/>
              </a:ext>
            </a:extLst>
          </p:cNvPr>
          <p:cNvCxnSpPr>
            <a:cxnSpLocks/>
          </p:cNvCxnSpPr>
          <p:nvPr/>
        </p:nvCxnSpPr>
        <p:spPr>
          <a:xfrm>
            <a:off x="11087727" y="3080688"/>
            <a:ext cx="0" cy="795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97F5A5A-D2B0-4F68-53CC-36A590CDAD20}"/>
              </a:ext>
            </a:extLst>
          </p:cNvPr>
          <p:cNvSpPr txBox="1"/>
          <p:nvPr/>
        </p:nvSpPr>
        <p:spPr>
          <a:xfrm>
            <a:off x="10748945" y="2669161"/>
            <a:ext cx="1087391" cy="369332"/>
          </a:xfrm>
          <a:prstGeom prst="rect">
            <a:avLst/>
          </a:prstGeom>
          <a:noFill/>
        </p:spPr>
        <p:txBody>
          <a:bodyPr wrap="square" rtlCol="0">
            <a:spAutoFit/>
          </a:bodyPr>
          <a:lstStyle/>
          <a:p>
            <a:r>
              <a:rPr lang="en-GB" dirty="0"/>
              <a:t>Today</a:t>
            </a:r>
          </a:p>
        </p:txBody>
      </p:sp>
      <p:sp>
        <p:nvSpPr>
          <p:cNvPr id="11" name="TextBox 10">
            <a:extLst>
              <a:ext uri="{FF2B5EF4-FFF2-40B4-BE49-F238E27FC236}">
                <a16:creationId xmlns:a16="http://schemas.microsoft.com/office/drawing/2014/main" id="{08BBE474-4FD1-35DE-26F6-A0F6F655E632}"/>
              </a:ext>
            </a:extLst>
          </p:cNvPr>
          <p:cNvSpPr txBox="1"/>
          <p:nvPr/>
        </p:nvSpPr>
        <p:spPr>
          <a:xfrm>
            <a:off x="8841067" y="5985347"/>
            <a:ext cx="2588821" cy="369332"/>
          </a:xfrm>
          <a:prstGeom prst="rect">
            <a:avLst/>
          </a:prstGeom>
          <a:noFill/>
        </p:spPr>
        <p:txBody>
          <a:bodyPr wrap="square" rtlCol="0">
            <a:spAutoFit/>
          </a:bodyPr>
          <a:lstStyle/>
          <a:p>
            <a:r>
              <a:rPr lang="en-GB" dirty="0"/>
              <a:t>	= 10 years</a:t>
            </a:r>
          </a:p>
        </p:txBody>
      </p:sp>
      <p:sp>
        <p:nvSpPr>
          <p:cNvPr id="12" name="Rectangle 11">
            <a:extLst>
              <a:ext uri="{FF2B5EF4-FFF2-40B4-BE49-F238E27FC236}">
                <a16:creationId xmlns:a16="http://schemas.microsoft.com/office/drawing/2014/main" id="{BA7300B0-1772-09BB-05EA-F87B6ABA65BD}"/>
              </a:ext>
            </a:extLst>
          </p:cNvPr>
          <p:cNvSpPr/>
          <p:nvPr/>
        </p:nvSpPr>
        <p:spPr>
          <a:xfrm>
            <a:off x="9391135" y="5985347"/>
            <a:ext cx="370382" cy="36933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257624C9-AA42-896B-ACE7-9BF326B205C3}"/>
              </a:ext>
            </a:extLst>
          </p:cNvPr>
          <p:cNvSpPr txBox="1"/>
          <p:nvPr/>
        </p:nvSpPr>
        <p:spPr>
          <a:xfrm rot="5400000">
            <a:off x="9262685" y="4676276"/>
            <a:ext cx="720665" cy="276999"/>
          </a:xfrm>
          <a:prstGeom prst="rect">
            <a:avLst/>
          </a:prstGeom>
          <a:noFill/>
        </p:spPr>
        <p:txBody>
          <a:bodyPr wrap="square" rtlCol="0">
            <a:spAutoFit/>
          </a:bodyPr>
          <a:lstStyle/>
          <a:p>
            <a:r>
              <a:rPr lang="en-GB" sz="1200" dirty="0"/>
              <a:t>AD 2000</a:t>
            </a:r>
          </a:p>
        </p:txBody>
      </p:sp>
      <p:sp>
        <p:nvSpPr>
          <p:cNvPr id="14" name="TextBox 13">
            <a:extLst>
              <a:ext uri="{FF2B5EF4-FFF2-40B4-BE49-F238E27FC236}">
                <a16:creationId xmlns:a16="http://schemas.microsoft.com/office/drawing/2014/main" id="{8E075C22-D7B4-EB88-9CD0-3626B414FA83}"/>
              </a:ext>
            </a:extLst>
          </p:cNvPr>
          <p:cNvSpPr txBox="1"/>
          <p:nvPr/>
        </p:nvSpPr>
        <p:spPr>
          <a:xfrm rot="5400000">
            <a:off x="8109092" y="4696990"/>
            <a:ext cx="720665" cy="276999"/>
          </a:xfrm>
          <a:prstGeom prst="rect">
            <a:avLst/>
          </a:prstGeom>
          <a:noFill/>
        </p:spPr>
        <p:txBody>
          <a:bodyPr wrap="square" rtlCol="0">
            <a:spAutoFit/>
          </a:bodyPr>
          <a:lstStyle/>
          <a:p>
            <a:r>
              <a:rPr lang="en-GB" sz="1200" dirty="0"/>
              <a:t>AD 1980</a:t>
            </a:r>
          </a:p>
        </p:txBody>
      </p:sp>
      <p:sp>
        <p:nvSpPr>
          <p:cNvPr id="15" name="TextBox 14">
            <a:extLst>
              <a:ext uri="{FF2B5EF4-FFF2-40B4-BE49-F238E27FC236}">
                <a16:creationId xmlns:a16="http://schemas.microsoft.com/office/drawing/2014/main" id="{6E566E70-6882-1728-2427-69AA769F98FE}"/>
              </a:ext>
            </a:extLst>
          </p:cNvPr>
          <p:cNvSpPr txBox="1"/>
          <p:nvPr/>
        </p:nvSpPr>
        <p:spPr>
          <a:xfrm rot="5400000">
            <a:off x="6939367" y="4696989"/>
            <a:ext cx="720665" cy="276999"/>
          </a:xfrm>
          <a:prstGeom prst="rect">
            <a:avLst/>
          </a:prstGeom>
          <a:noFill/>
        </p:spPr>
        <p:txBody>
          <a:bodyPr wrap="square" rtlCol="0">
            <a:spAutoFit/>
          </a:bodyPr>
          <a:lstStyle/>
          <a:p>
            <a:r>
              <a:rPr lang="en-GB" sz="1200" dirty="0"/>
              <a:t>AD 1960</a:t>
            </a:r>
          </a:p>
        </p:txBody>
      </p:sp>
      <p:sp>
        <p:nvSpPr>
          <p:cNvPr id="16" name="TextBox 15">
            <a:extLst>
              <a:ext uri="{FF2B5EF4-FFF2-40B4-BE49-F238E27FC236}">
                <a16:creationId xmlns:a16="http://schemas.microsoft.com/office/drawing/2014/main" id="{B3DF4690-83FD-9AB4-BB60-DC5DAD2EC65F}"/>
              </a:ext>
            </a:extLst>
          </p:cNvPr>
          <p:cNvSpPr txBox="1"/>
          <p:nvPr/>
        </p:nvSpPr>
        <p:spPr>
          <a:xfrm rot="5400000">
            <a:off x="5773701" y="4696988"/>
            <a:ext cx="720665" cy="276999"/>
          </a:xfrm>
          <a:prstGeom prst="rect">
            <a:avLst/>
          </a:prstGeom>
          <a:noFill/>
        </p:spPr>
        <p:txBody>
          <a:bodyPr wrap="square" rtlCol="0">
            <a:spAutoFit/>
          </a:bodyPr>
          <a:lstStyle/>
          <a:p>
            <a:r>
              <a:rPr lang="en-GB" sz="1200" dirty="0"/>
              <a:t>AD 1940</a:t>
            </a:r>
          </a:p>
        </p:txBody>
      </p:sp>
      <p:sp>
        <p:nvSpPr>
          <p:cNvPr id="17" name="TextBox 16">
            <a:extLst>
              <a:ext uri="{FF2B5EF4-FFF2-40B4-BE49-F238E27FC236}">
                <a16:creationId xmlns:a16="http://schemas.microsoft.com/office/drawing/2014/main" id="{28E30D23-1052-5817-7D7D-D35CA7E03066}"/>
              </a:ext>
            </a:extLst>
          </p:cNvPr>
          <p:cNvSpPr txBox="1"/>
          <p:nvPr/>
        </p:nvSpPr>
        <p:spPr>
          <a:xfrm rot="5400000">
            <a:off x="4648313" y="4696987"/>
            <a:ext cx="720665" cy="276999"/>
          </a:xfrm>
          <a:prstGeom prst="rect">
            <a:avLst/>
          </a:prstGeom>
          <a:noFill/>
        </p:spPr>
        <p:txBody>
          <a:bodyPr wrap="square" rtlCol="0">
            <a:spAutoFit/>
          </a:bodyPr>
          <a:lstStyle/>
          <a:p>
            <a:r>
              <a:rPr lang="en-GB" sz="1200" dirty="0"/>
              <a:t>AD 1920</a:t>
            </a:r>
          </a:p>
        </p:txBody>
      </p:sp>
      <p:sp>
        <p:nvSpPr>
          <p:cNvPr id="18" name="TextBox 17">
            <a:extLst>
              <a:ext uri="{FF2B5EF4-FFF2-40B4-BE49-F238E27FC236}">
                <a16:creationId xmlns:a16="http://schemas.microsoft.com/office/drawing/2014/main" id="{C7EE0B38-6766-FC67-C521-B7322E08AE1B}"/>
              </a:ext>
            </a:extLst>
          </p:cNvPr>
          <p:cNvSpPr txBox="1"/>
          <p:nvPr/>
        </p:nvSpPr>
        <p:spPr>
          <a:xfrm rot="5400000">
            <a:off x="3500743" y="4696986"/>
            <a:ext cx="720665" cy="276999"/>
          </a:xfrm>
          <a:prstGeom prst="rect">
            <a:avLst/>
          </a:prstGeom>
          <a:noFill/>
        </p:spPr>
        <p:txBody>
          <a:bodyPr wrap="square" rtlCol="0">
            <a:spAutoFit/>
          </a:bodyPr>
          <a:lstStyle/>
          <a:p>
            <a:r>
              <a:rPr lang="en-GB" sz="1200" dirty="0"/>
              <a:t>AD 1900</a:t>
            </a:r>
          </a:p>
        </p:txBody>
      </p:sp>
      <p:sp>
        <p:nvSpPr>
          <p:cNvPr id="19" name="TextBox 18">
            <a:extLst>
              <a:ext uri="{FF2B5EF4-FFF2-40B4-BE49-F238E27FC236}">
                <a16:creationId xmlns:a16="http://schemas.microsoft.com/office/drawing/2014/main" id="{CE94A74E-7A1C-8BE8-03B7-8004E06FFAC3}"/>
              </a:ext>
            </a:extLst>
          </p:cNvPr>
          <p:cNvSpPr txBox="1"/>
          <p:nvPr/>
        </p:nvSpPr>
        <p:spPr>
          <a:xfrm rot="5400000">
            <a:off x="2312922" y="4696985"/>
            <a:ext cx="720665" cy="276999"/>
          </a:xfrm>
          <a:prstGeom prst="rect">
            <a:avLst/>
          </a:prstGeom>
          <a:noFill/>
        </p:spPr>
        <p:txBody>
          <a:bodyPr wrap="square" rtlCol="0">
            <a:spAutoFit/>
          </a:bodyPr>
          <a:lstStyle/>
          <a:p>
            <a:r>
              <a:rPr lang="en-GB" sz="1200" dirty="0"/>
              <a:t>AD 1880</a:t>
            </a:r>
          </a:p>
        </p:txBody>
      </p:sp>
      <p:sp>
        <p:nvSpPr>
          <p:cNvPr id="20" name="TextBox 19">
            <a:extLst>
              <a:ext uri="{FF2B5EF4-FFF2-40B4-BE49-F238E27FC236}">
                <a16:creationId xmlns:a16="http://schemas.microsoft.com/office/drawing/2014/main" id="{8C613DDB-C2FA-7E62-626E-DF2966018214}"/>
              </a:ext>
            </a:extLst>
          </p:cNvPr>
          <p:cNvSpPr txBox="1"/>
          <p:nvPr/>
        </p:nvSpPr>
        <p:spPr>
          <a:xfrm rot="5400000">
            <a:off x="1176443" y="4696984"/>
            <a:ext cx="720665" cy="276999"/>
          </a:xfrm>
          <a:prstGeom prst="rect">
            <a:avLst/>
          </a:prstGeom>
          <a:noFill/>
        </p:spPr>
        <p:txBody>
          <a:bodyPr wrap="square" rtlCol="0">
            <a:spAutoFit/>
          </a:bodyPr>
          <a:lstStyle/>
          <a:p>
            <a:r>
              <a:rPr lang="en-GB" sz="1200" dirty="0"/>
              <a:t>AD 1860</a:t>
            </a:r>
          </a:p>
        </p:txBody>
      </p:sp>
      <p:sp>
        <p:nvSpPr>
          <p:cNvPr id="21" name="Rectangle 20">
            <a:extLst>
              <a:ext uri="{FF2B5EF4-FFF2-40B4-BE49-F238E27FC236}">
                <a16:creationId xmlns:a16="http://schemas.microsoft.com/office/drawing/2014/main" id="{82492046-798C-A9C3-76D1-016BCC89D681}"/>
              </a:ext>
            </a:extLst>
          </p:cNvPr>
          <p:cNvSpPr/>
          <p:nvPr/>
        </p:nvSpPr>
        <p:spPr>
          <a:xfrm>
            <a:off x="3027405" y="3237470"/>
            <a:ext cx="1754657" cy="6388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Walter Tull</a:t>
            </a:r>
          </a:p>
          <a:p>
            <a:pPr algn="ctr"/>
            <a:r>
              <a:rPr lang="en-GB" dirty="0"/>
              <a:t>1888-1918</a:t>
            </a:r>
          </a:p>
        </p:txBody>
      </p:sp>
      <p:pic>
        <p:nvPicPr>
          <p:cNvPr id="3" name="Picture 2">
            <a:extLst>
              <a:ext uri="{FF2B5EF4-FFF2-40B4-BE49-F238E27FC236}">
                <a16:creationId xmlns:a16="http://schemas.microsoft.com/office/drawing/2014/main" id="{07E9BAE7-13F1-2D7B-F33C-BFCB48FC1AD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39398" y="296560"/>
            <a:ext cx="1322173" cy="1322173"/>
          </a:xfrm>
          <a:prstGeom prst="rect">
            <a:avLst/>
          </a:prstGeom>
        </p:spPr>
      </p:pic>
    </p:spTree>
    <p:extLst>
      <p:ext uri="{BB962C8B-B14F-4D97-AF65-F5344CB8AC3E}">
        <p14:creationId xmlns:p14="http://schemas.microsoft.com/office/powerpoint/2010/main" val="124114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031B-BB92-92F7-ED16-C70E2573C721}"/>
              </a:ext>
            </a:extLst>
          </p:cNvPr>
          <p:cNvSpPr>
            <a:spLocks noGrp="1"/>
          </p:cNvSpPr>
          <p:nvPr>
            <p:ph type="title"/>
          </p:nvPr>
        </p:nvSpPr>
        <p:spPr>
          <a:xfrm>
            <a:off x="605481" y="130217"/>
            <a:ext cx="5130114" cy="1325563"/>
          </a:xfrm>
        </p:spPr>
        <p:txBody>
          <a:bodyPr/>
          <a:lstStyle/>
          <a:p>
            <a:r>
              <a:rPr lang="en-GB" b="1" u="sng" dirty="0"/>
              <a:t>His Family</a:t>
            </a:r>
          </a:p>
        </p:txBody>
      </p:sp>
      <p:sp>
        <p:nvSpPr>
          <p:cNvPr id="3" name="Content Placeholder 2">
            <a:extLst>
              <a:ext uri="{FF2B5EF4-FFF2-40B4-BE49-F238E27FC236}">
                <a16:creationId xmlns:a16="http://schemas.microsoft.com/office/drawing/2014/main" id="{577F99CC-6676-86F8-78C7-8B03ACEF1C9B}"/>
              </a:ext>
            </a:extLst>
          </p:cNvPr>
          <p:cNvSpPr>
            <a:spLocks noGrp="1"/>
          </p:cNvSpPr>
          <p:nvPr>
            <p:ph idx="1"/>
          </p:nvPr>
        </p:nvSpPr>
        <p:spPr>
          <a:xfrm>
            <a:off x="605481" y="1433384"/>
            <a:ext cx="6124317" cy="5059491"/>
          </a:xfrm>
        </p:spPr>
        <p:txBody>
          <a:bodyPr>
            <a:normAutofit/>
          </a:bodyPr>
          <a:lstStyle/>
          <a:p>
            <a:pPr marL="0" indent="0">
              <a:buNone/>
            </a:pPr>
            <a:r>
              <a:rPr lang="en-US" dirty="0"/>
              <a:t>Walter Tull was born on 28th April 1888.</a:t>
            </a:r>
          </a:p>
          <a:p>
            <a:pPr marL="0" indent="0">
              <a:buNone/>
            </a:pPr>
            <a:endParaRPr lang="en-US" dirty="0"/>
          </a:p>
          <a:p>
            <a:pPr marL="0" indent="0">
              <a:buNone/>
            </a:pPr>
            <a:r>
              <a:rPr lang="en-US" dirty="0"/>
              <a:t>He was born in Folkestone, on the south coast of England.</a:t>
            </a:r>
          </a:p>
          <a:p>
            <a:pPr marL="0" indent="0">
              <a:buNone/>
            </a:pPr>
            <a:endParaRPr lang="en-US" dirty="0"/>
          </a:p>
          <a:p>
            <a:pPr marL="0" indent="0">
              <a:buNone/>
            </a:pPr>
            <a:r>
              <a:rPr lang="en-US" dirty="0"/>
              <a:t>His father was called Daniel and his mother was called Alice.</a:t>
            </a:r>
          </a:p>
          <a:p>
            <a:pPr marL="0" indent="0">
              <a:buNone/>
            </a:pPr>
            <a:endParaRPr lang="en-US" dirty="0"/>
          </a:p>
          <a:p>
            <a:pPr marL="0" indent="0">
              <a:buNone/>
            </a:pPr>
            <a:r>
              <a:rPr lang="en-US" dirty="0"/>
              <a:t>He had 5 brothers and sisters: Bertha, William, Cecillia, Edward and Elsie.</a:t>
            </a:r>
            <a:endParaRPr lang="en-GB" dirty="0"/>
          </a:p>
        </p:txBody>
      </p:sp>
      <p:pic>
        <p:nvPicPr>
          <p:cNvPr id="1026" name="Picture 2" descr="Walter Tull at Tottenham Hotspur">
            <a:extLst>
              <a:ext uri="{FF2B5EF4-FFF2-40B4-BE49-F238E27FC236}">
                <a16:creationId xmlns:a16="http://schemas.microsoft.com/office/drawing/2014/main" id="{0D7A3BFA-A11A-D63D-9131-B7E79313BB2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34831" y="365125"/>
            <a:ext cx="4518969" cy="600757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D0ED6B46-716D-E4C9-5AD4-507FFA371C7E}"/>
              </a:ext>
            </a:extLst>
          </p:cNvPr>
          <p:cNvSpPr/>
          <p:nvPr/>
        </p:nvSpPr>
        <p:spPr>
          <a:xfrm>
            <a:off x="8340811" y="4201297"/>
            <a:ext cx="1062681" cy="4077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Walter</a:t>
            </a:r>
          </a:p>
        </p:txBody>
      </p:sp>
      <p:sp>
        <p:nvSpPr>
          <p:cNvPr id="5" name="Rectangle: Rounded Corners 4">
            <a:extLst>
              <a:ext uri="{FF2B5EF4-FFF2-40B4-BE49-F238E27FC236}">
                <a16:creationId xmlns:a16="http://schemas.microsoft.com/office/drawing/2014/main" id="{6F72FF2A-0540-31FE-9D2C-E69068CF4E05}"/>
              </a:ext>
            </a:extLst>
          </p:cNvPr>
          <p:cNvSpPr/>
          <p:nvPr/>
        </p:nvSpPr>
        <p:spPr>
          <a:xfrm>
            <a:off x="10186086" y="1262320"/>
            <a:ext cx="1062681" cy="4077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Dad</a:t>
            </a:r>
          </a:p>
        </p:txBody>
      </p:sp>
      <p:sp>
        <p:nvSpPr>
          <p:cNvPr id="7" name="TextBox 6">
            <a:extLst>
              <a:ext uri="{FF2B5EF4-FFF2-40B4-BE49-F238E27FC236}">
                <a16:creationId xmlns:a16="http://schemas.microsoft.com/office/drawing/2014/main" id="{47097F1A-FCC9-4CB7-9021-ADC921E310AD}"/>
              </a:ext>
            </a:extLst>
          </p:cNvPr>
          <p:cNvSpPr txBox="1"/>
          <p:nvPr/>
        </p:nvSpPr>
        <p:spPr>
          <a:xfrm>
            <a:off x="6834831" y="6362070"/>
            <a:ext cx="6098058" cy="261610"/>
          </a:xfrm>
          <a:prstGeom prst="rect">
            <a:avLst/>
          </a:prstGeom>
          <a:noFill/>
        </p:spPr>
        <p:txBody>
          <a:bodyPr wrap="square">
            <a:spAutoFit/>
          </a:bodyPr>
          <a:lstStyle/>
          <a:p>
            <a:r>
              <a:rPr lang="en-GB" sz="1100" b="0" i="0" dirty="0">
                <a:solidFill>
                  <a:srgbClr val="000000"/>
                </a:solidFill>
                <a:effectLst/>
              </a:rPr>
              <a:t>© Finlayson Family Archive</a:t>
            </a:r>
            <a:endParaRPr lang="en-GB" sz="1100" dirty="0"/>
          </a:p>
        </p:txBody>
      </p:sp>
    </p:spTree>
    <p:extLst>
      <p:ext uri="{BB962C8B-B14F-4D97-AF65-F5344CB8AC3E}">
        <p14:creationId xmlns:p14="http://schemas.microsoft.com/office/powerpoint/2010/main" val="541201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71D128-97CD-85D5-72B1-5EA64E585497}"/>
              </a:ext>
            </a:extLst>
          </p:cNvPr>
          <p:cNvSpPr txBox="1"/>
          <p:nvPr/>
        </p:nvSpPr>
        <p:spPr>
          <a:xfrm>
            <a:off x="543697" y="308918"/>
            <a:ext cx="7191632" cy="584775"/>
          </a:xfrm>
          <a:prstGeom prst="rect">
            <a:avLst/>
          </a:prstGeom>
          <a:noFill/>
        </p:spPr>
        <p:txBody>
          <a:bodyPr wrap="square" rtlCol="0">
            <a:spAutoFit/>
          </a:bodyPr>
          <a:lstStyle/>
          <a:p>
            <a:r>
              <a:rPr lang="en-GB" sz="3200" b="1" u="sng" dirty="0"/>
              <a:t>Where did Walter’s Dad come from?</a:t>
            </a:r>
          </a:p>
        </p:txBody>
      </p:sp>
      <p:pic>
        <p:nvPicPr>
          <p:cNvPr id="4" name="Picture 3">
            <a:extLst>
              <a:ext uri="{FF2B5EF4-FFF2-40B4-BE49-F238E27FC236}">
                <a16:creationId xmlns:a16="http://schemas.microsoft.com/office/drawing/2014/main" id="{3EFA86D9-1FEA-C963-C885-87CEC5CA7A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3264" y="893693"/>
            <a:ext cx="5295040" cy="3530026"/>
          </a:xfrm>
          <a:prstGeom prst="rect">
            <a:avLst/>
          </a:prstGeom>
        </p:spPr>
      </p:pic>
      <p:sp>
        <p:nvSpPr>
          <p:cNvPr id="6" name="TextBox 5">
            <a:extLst>
              <a:ext uri="{FF2B5EF4-FFF2-40B4-BE49-F238E27FC236}">
                <a16:creationId xmlns:a16="http://schemas.microsoft.com/office/drawing/2014/main" id="{7B5642AC-699B-F486-8C68-3ACDD11D0B4D}"/>
              </a:ext>
            </a:extLst>
          </p:cNvPr>
          <p:cNvSpPr txBox="1"/>
          <p:nvPr/>
        </p:nvSpPr>
        <p:spPr>
          <a:xfrm>
            <a:off x="712150" y="1092314"/>
            <a:ext cx="5514202" cy="1077218"/>
          </a:xfrm>
          <a:prstGeom prst="rect">
            <a:avLst/>
          </a:prstGeom>
          <a:noFill/>
        </p:spPr>
        <p:txBody>
          <a:bodyPr wrap="square">
            <a:spAutoFit/>
          </a:bodyPr>
          <a:lstStyle/>
          <a:p>
            <a:r>
              <a:rPr lang="en-US" sz="3200" dirty="0">
                <a:solidFill>
                  <a:srgbClr val="000000"/>
                </a:solidFill>
                <a:effectLst/>
              </a:rPr>
              <a:t>Daniel Tull, Walter's dad, came from </a:t>
            </a:r>
            <a:r>
              <a:rPr lang="en-US" sz="3200" b="1" dirty="0">
                <a:solidFill>
                  <a:srgbClr val="000000"/>
                </a:solidFill>
                <a:effectLst/>
              </a:rPr>
              <a:t>Barbados</a:t>
            </a:r>
            <a:r>
              <a:rPr lang="en-US" sz="3200" dirty="0">
                <a:solidFill>
                  <a:srgbClr val="000000"/>
                </a:solidFill>
                <a:effectLst/>
              </a:rPr>
              <a:t>. </a:t>
            </a:r>
            <a:endParaRPr lang="en-GB" sz="3200" dirty="0"/>
          </a:p>
        </p:txBody>
      </p:sp>
      <p:pic>
        <p:nvPicPr>
          <p:cNvPr id="2050" name="Picture 2">
            <a:extLst>
              <a:ext uri="{FF2B5EF4-FFF2-40B4-BE49-F238E27FC236}">
                <a16:creationId xmlns:a16="http://schemas.microsoft.com/office/drawing/2014/main" id="{FF1048F5-CDBA-4099-D507-75A04673941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2150" y="2381882"/>
            <a:ext cx="2413596" cy="389638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8FD5C50-54D6-3EE9-7F29-CF85410904EC}"/>
              </a:ext>
            </a:extLst>
          </p:cNvPr>
          <p:cNvSpPr txBox="1"/>
          <p:nvPr/>
        </p:nvSpPr>
        <p:spPr>
          <a:xfrm>
            <a:off x="3372108" y="2368153"/>
            <a:ext cx="3049029" cy="2554545"/>
          </a:xfrm>
          <a:prstGeom prst="rect">
            <a:avLst/>
          </a:prstGeom>
          <a:noFill/>
        </p:spPr>
        <p:txBody>
          <a:bodyPr wrap="square">
            <a:spAutoFit/>
          </a:bodyPr>
          <a:lstStyle/>
          <a:p>
            <a:r>
              <a:rPr lang="en-US" sz="3200" dirty="0">
                <a:solidFill>
                  <a:srgbClr val="000000"/>
                </a:solidFill>
                <a:effectLst/>
              </a:rPr>
              <a:t>Walter's grandmother  had been born a </a:t>
            </a:r>
            <a:r>
              <a:rPr lang="en-US" sz="3200" b="1" dirty="0">
                <a:solidFill>
                  <a:srgbClr val="000000"/>
                </a:solidFill>
                <a:effectLst/>
              </a:rPr>
              <a:t>slave</a:t>
            </a:r>
            <a:r>
              <a:rPr lang="en-US" sz="3200" dirty="0">
                <a:solidFill>
                  <a:srgbClr val="000000"/>
                </a:solidFill>
                <a:effectLst/>
              </a:rPr>
              <a:t> on Barbados. </a:t>
            </a:r>
            <a:endParaRPr lang="en-GB" sz="3200" dirty="0"/>
          </a:p>
        </p:txBody>
      </p:sp>
      <p:sp>
        <p:nvSpPr>
          <p:cNvPr id="9" name="TextBox 8">
            <a:extLst>
              <a:ext uri="{FF2B5EF4-FFF2-40B4-BE49-F238E27FC236}">
                <a16:creationId xmlns:a16="http://schemas.microsoft.com/office/drawing/2014/main" id="{127A416C-EDE4-2DB6-918C-ED3EC627D183}"/>
              </a:ext>
            </a:extLst>
          </p:cNvPr>
          <p:cNvSpPr txBox="1"/>
          <p:nvPr/>
        </p:nvSpPr>
        <p:spPr>
          <a:xfrm>
            <a:off x="712150" y="6278270"/>
            <a:ext cx="6098058" cy="261610"/>
          </a:xfrm>
          <a:prstGeom prst="rect">
            <a:avLst/>
          </a:prstGeom>
          <a:noFill/>
        </p:spPr>
        <p:txBody>
          <a:bodyPr wrap="square">
            <a:spAutoFit/>
          </a:bodyPr>
          <a:lstStyle/>
          <a:p>
            <a:r>
              <a:rPr lang="en-GB" sz="1100" b="0" i="0" dirty="0">
                <a:solidFill>
                  <a:srgbClr val="000000"/>
                </a:solidFill>
                <a:effectLst/>
              </a:rPr>
              <a:t>© Finlayson Family Archive</a:t>
            </a:r>
            <a:endParaRPr lang="en-GB" sz="1100" dirty="0"/>
          </a:p>
        </p:txBody>
      </p:sp>
      <p:sp>
        <p:nvSpPr>
          <p:cNvPr id="10" name="TextBox 9">
            <a:extLst>
              <a:ext uri="{FF2B5EF4-FFF2-40B4-BE49-F238E27FC236}">
                <a16:creationId xmlns:a16="http://schemas.microsoft.com/office/drawing/2014/main" id="{C2090E7E-4677-05B5-7729-43D0C0B8678B}"/>
              </a:ext>
            </a:extLst>
          </p:cNvPr>
          <p:cNvSpPr txBox="1"/>
          <p:nvPr/>
        </p:nvSpPr>
        <p:spPr>
          <a:xfrm>
            <a:off x="6498414" y="5002431"/>
            <a:ext cx="5135684" cy="1077218"/>
          </a:xfrm>
          <a:prstGeom prst="rect">
            <a:avLst/>
          </a:prstGeom>
          <a:noFill/>
        </p:spPr>
        <p:txBody>
          <a:bodyPr wrap="square" rtlCol="0">
            <a:spAutoFit/>
          </a:bodyPr>
          <a:lstStyle/>
          <a:p>
            <a:pPr algn="ctr"/>
            <a:r>
              <a:rPr lang="en-GB" sz="3200" dirty="0"/>
              <a:t>Daniel moved to Britain in 1876  to look for work.</a:t>
            </a:r>
          </a:p>
        </p:txBody>
      </p:sp>
    </p:spTree>
    <p:extLst>
      <p:ext uri="{BB962C8B-B14F-4D97-AF65-F5344CB8AC3E}">
        <p14:creationId xmlns:p14="http://schemas.microsoft.com/office/powerpoint/2010/main" val="3693412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A9AA5-D677-E2B1-18FB-99C975FB4B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FBCE91-E2E9-3651-1694-E6781B590D28}"/>
              </a:ext>
            </a:extLst>
          </p:cNvPr>
          <p:cNvSpPr txBox="1"/>
          <p:nvPr/>
        </p:nvSpPr>
        <p:spPr>
          <a:xfrm>
            <a:off x="630194" y="222422"/>
            <a:ext cx="7710617" cy="830997"/>
          </a:xfrm>
          <a:prstGeom prst="rect">
            <a:avLst/>
          </a:prstGeom>
          <a:noFill/>
        </p:spPr>
        <p:txBody>
          <a:bodyPr wrap="square" rtlCol="0">
            <a:spAutoFit/>
          </a:bodyPr>
          <a:lstStyle/>
          <a:p>
            <a:r>
              <a:rPr lang="en-GB" sz="4800" b="1" u="sng" dirty="0"/>
              <a:t>Early life for Walter</a:t>
            </a:r>
          </a:p>
        </p:txBody>
      </p:sp>
      <p:sp>
        <p:nvSpPr>
          <p:cNvPr id="6" name="TextBox 5">
            <a:extLst>
              <a:ext uri="{FF2B5EF4-FFF2-40B4-BE49-F238E27FC236}">
                <a16:creationId xmlns:a16="http://schemas.microsoft.com/office/drawing/2014/main" id="{17E10D3D-C729-507A-8E48-4BB052419502}"/>
              </a:ext>
            </a:extLst>
          </p:cNvPr>
          <p:cNvSpPr txBox="1"/>
          <p:nvPr/>
        </p:nvSpPr>
        <p:spPr>
          <a:xfrm>
            <a:off x="725960" y="1166842"/>
            <a:ext cx="10827608" cy="3046988"/>
          </a:xfrm>
          <a:prstGeom prst="rect">
            <a:avLst/>
          </a:prstGeom>
          <a:noFill/>
        </p:spPr>
        <p:txBody>
          <a:bodyPr wrap="square">
            <a:spAutoFit/>
          </a:bodyPr>
          <a:lstStyle/>
          <a:p>
            <a:r>
              <a:rPr lang="en-US" sz="3200" dirty="0"/>
              <a:t>When Walter was 5 years old his mother, Alice ,died.</a:t>
            </a:r>
          </a:p>
          <a:p>
            <a:endParaRPr lang="en-US" sz="3200" dirty="0"/>
          </a:p>
          <a:p>
            <a:r>
              <a:rPr lang="en-US" sz="3200" dirty="0"/>
              <a:t>Two years later his father, Daniel, died too.</a:t>
            </a:r>
          </a:p>
          <a:p>
            <a:endParaRPr lang="en-US" sz="3200" dirty="0"/>
          </a:p>
          <a:p>
            <a:r>
              <a:rPr lang="en-US" sz="3200" dirty="0"/>
              <a:t>Walter and his brother Edward were sent to live in a children's home in London.</a:t>
            </a:r>
            <a:endParaRPr lang="en-GB" sz="3200" dirty="0"/>
          </a:p>
        </p:txBody>
      </p:sp>
      <p:pic>
        <p:nvPicPr>
          <p:cNvPr id="8" name="Picture 7">
            <a:extLst>
              <a:ext uri="{FF2B5EF4-FFF2-40B4-BE49-F238E27FC236}">
                <a16:creationId xmlns:a16="http://schemas.microsoft.com/office/drawing/2014/main" id="{17983665-C874-8E73-0FDF-7606FC461EF7}"/>
              </a:ext>
            </a:extLst>
          </p:cNvPr>
          <p:cNvPicPr>
            <a:picLocks noChangeAspect="1"/>
          </p:cNvPicPr>
          <p:nvPr/>
        </p:nvPicPr>
        <p:blipFill>
          <a:blip r:embed="rId2"/>
          <a:stretch>
            <a:fillRect/>
          </a:stretch>
        </p:blipFill>
        <p:spPr>
          <a:xfrm>
            <a:off x="3954161" y="3895477"/>
            <a:ext cx="3516239" cy="2569812"/>
          </a:xfrm>
          <a:prstGeom prst="rect">
            <a:avLst/>
          </a:prstGeom>
        </p:spPr>
      </p:pic>
      <p:sp>
        <p:nvSpPr>
          <p:cNvPr id="9" name="TextBox 8">
            <a:extLst>
              <a:ext uri="{FF2B5EF4-FFF2-40B4-BE49-F238E27FC236}">
                <a16:creationId xmlns:a16="http://schemas.microsoft.com/office/drawing/2014/main" id="{E00B57F8-FDAB-B0A2-EB2F-5CC1CB7EA8AA}"/>
              </a:ext>
            </a:extLst>
          </p:cNvPr>
          <p:cNvSpPr txBox="1"/>
          <p:nvPr/>
        </p:nvSpPr>
        <p:spPr>
          <a:xfrm>
            <a:off x="7470400" y="6334484"/>
            <a:ext cx="3669957" cy="261610"/>
          </a:xfrm>
          <a:prstGeom prst="rect">
            <a:avLst/>
          </a:prstGeom>
          <a:noFill/>
        </p:spPr>
        <p:txBody>
          <a:bodyPr wrap="square" rtlCol="0">
            <a:spAutoFit/>
          </a:bodyPr>
          <a:lstStyle/>
          <a:p>
            <a:r>
              <a:rPr lang="en-GB" sz="1100" dirty="0"/>
              <a:t>Bonner Road Children’s Home © Peter Higginbotham</a:t>
            </a:r>
          </a:p>
        </p:txBody>
      </p:sp>
    </p:spTree>
    <p:extLst>
      <p:ext uri="{BB962C8B-B14F-4D97-AF65-F5344CB8AC3E}">
        <p14:creationId xmlns:p14="http://schemas.microsoft.com/office/powerpoint/2010/main" val="1665725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6F4B-5C4D-63D6-BFCA-76400C3BF0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630A07-EF13-29BC-5EEB-C3D71BAB965F}"/>
              </a:ext>
            </a:extLst>
          </p:cNvPr>
          <p:cNvSpPr txBox="1"/>
          <p:nvPr/>
        </p:nvSpPr>
        <p:spPr>
          <a:xfrm>
            <a:off x="716692" y="345989"/>
            <a:ext cx="5955957" cy="769441"/>
          </a:xfrm>
          <a:prstGeom prst="rect">
            <a:avLst/>
          </a:prstGeom>
          <a:noFill/>
        </p:spPr>
        <p:txBody>
          <a:bodyPr wrap="square" rtlCol="0">
            <a:spAutoFit/>
          </a:bodyPr>
          <a:lstStyle/>
          <a:p>
            <a:r>
              <a:rPr lang="en-GB" sz="4400" b="1" u="sng" dirty="0"/>
              <a:t>Walter and Football</a:t>
            </a:r>
          </a:p>
        </p:txBody>
      </p:sp>
      <p:sp>
        <p:nvSpPr>
          <p:cNvPr id="8" name="TextBox 7">
            <a:extLst>
              <a:ext uri="{FF2B5EF4-FFF2-40B4-BE49-F238E27FC236}">
                <a16:creationId xmlns:a16="http://schemas.microsoft.com/office/drawing/2014/main" id="{8CD6E1F9-297E-8A45-B4E9-6F6CAD2AD683}"/>
              </a:ext>
            </a:extLst>
          </p:cNvPr>
          <p:cNvSpPr txBox="1"/>
          <p:nvPr/>
        </p:nvSpPr>
        <p:spPr>
          <a:xfrm>
            <a:off x="716692" y="1435476"/>
            <a:ext cx="3554627" cy="4401205"/>
          </a:xfrm>
          <a:prstGeom prst="rect">
            <a:avLst/>
          </a:prstGeom>
          <a:noFill/>
        </p:spPr>
        <p:txBody>
          <a:bodyPr wrap="square">
            <a:spAutoFit/>
          </a:bodyPr>
          <a:lstStyle/>
          <a:p>
            <a:r>
              <a:rPr lang="en-US" sz="2800" dirty="0"/>
              <a:t>Walter liked to play football.  </a:t>
            </a:r>
          </a:p>
          <a:p>
            <a:endParaRPr lang="en-US" sz="2800" dirty="0"/>
          </a:p>
          <a:p>
            <a:r>
              <a:rPr lang="en-US" sz="2800" dirty="0"/>
              <a:t>He played for the football team at the children's home.</a:t>
            </a:r>
          </a:p>
          <a:p>
            <a:endParaRPr lang="en-US" sz="2800" dirty="0"/>
          </a:p>
          <a:p>
            <a:r>
              <a:rPr lang="en-US" sz="2800" dirty="0"/>
              <a:t>He was so good he got asked to play for the local team, Clapton.</a:t>
            </a:r>
            <a:endParaRPr lang="en-GB" sz="2800" dirty="0"/>
          </a:p>
        </p:txBody>
      </p:sp>
      <p:pic>
        <p:nvPicPr>
          <p:cNvPr id="10" name="Picture 9">
            <a:extLst>
              <a:ext uri="{FF2B5EF4-FFF2-40B4-BE49-F238E27FC236}">
                <a16:creationId xmlns:a16="http://schemas.microsoft.com/office/drawing/2014/main" id="{E7092EA6-AA70-20AE-2900-8EF300F35546}"/>
              </a:ext>
            </a:extLst>
          </p:cNvPr>
          <p:cNvPicPr>
            <a:picLocks noChangeAspect="1"/>
          </p:cNvPicPr>
          <p:nvPr/>
        </p:nvPicPr>
        <p:blipFill>
          <a:blip r:embed="rId2"/>
          <a:stretch>
            <a:fillRect/>
          </a:stretch>
        </p:blipFill>
        <p:spPr>
          <a:xfrm>
            <a:off x="4373182" y="1444511"/>
            <a:ext cx="7223532" cy="4226012"/>
          </a:xfrm>
          <a:prstGeom prst="rect">
            <a:avLst/>
          </a:prstGeom>
        </p:spPr>
      </p:pic>
      <p:sp>
        <p:nvSpPr>
          <p:cNvPr id="14" name="TextBox 13">
            <a:extLst>
              <a:ext uri="{FF2B5EF4-FFF2-40B4-BE49-F238E27FC236}">
                <a16:creationId xmlns:a16="http://schemas.microsoft.com/office/drawing/2014/main" id="{84425EBB-BB13-5C9C-2194-F6803CDA59BC}"/>
              </a:ext>
            </a:extLst>
          </p:cNvPr>
          <p:cNvSpPr txBox="1"/>
          <p:nvPr/>
        </p:nvSpPr>
        <p:spPr>
          <a:xfrm>
            <a:off x="4935919" y="5748955"/>
            <a:ext cx="6098058" cy="461665"/>
          </a:xfrm>
          <a:prstGeom prst="rect">
            <a:avLst/>
          </a:prstGeom>
          <a:noFill/>
        </p:spPr>
        <p:txBody>
          <a:bodyPr wrap="square">
            <a:spAutoFit/>
          </a:bodyPr>
          <a:lstStyle/>
          <a:p>
            <a:pPr algn="ctr"/>
            <a:r>
              <a:rPr lang="en-US" sz="2400" dirty="0"/>
              <a:t>Can you spot Walter in the photo?</a:t>
            </a:r>
            <a:endParaRPr lang="en-GB" sz="2400" dirty="0"/>
          </a:p>
        </p:txBody>
      </p:sp>
      <p:sp>
        <p:nvSpPr>
          <p:cNvPr id="18" name="TextBox 17">
            <a:extLst>
              <a:ext uri="{FF2B5EF4-FFF2-40B4-BE49-F238E27FC236}">
                <a16:creationId xmlns:a16="http://schemas.microsoft.com/office/drawing/2014/main" id="{F485AFB3-9362-14D2-9C56-DFE15A3FCB36}"/>
              </a:ext>
            </a:extLst>
          </p:cNvPr>
          <p:cNvSpPr txBox="1"/>
          <p:nvPr/>
        </p:nvSpPr>
        <p:spPr>
          <a:xfrm>
            <a:off x="8707213" y="1187477"/>
            <a:ext cx="3049029" cy="261610"/>
          </a:xfrm>
          <a:prstGeom prst="rect">
            <a:avLst/>
          </a:prstGeom>
          <a:noFill/>
        </p:spPr>
        <p:txBody>
          <a:bodyPr wrap="square">
            <a:spAutoFit/>
          </a:bodyPr>
          <a:lstStyle/>
          <a:p>
            <a:r>
              <a:rPr lang="en-US" sz="1100" dirty="0"/>
              <a:t>The Bonner Road Children's Home Football Team</a:t>
            </a:r>
            <a:endParaRPr lang="en-GB" sz="1100" dirty="0"/>
          </a:p>
        </p:txBody>
      </p:sp>
    </p:spTree>
    <p:extLst>
      <p:ext uri="{BB962C8B-B14F-4D97-AF65-F5344CB8AC3E}">
        <p14:creationId xmlns:p14="http://schemas.microsoft.com/office/powerpoint/2010/main" val="449653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4AA0E-C738-5BB0-0DA3-EF21411D80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CD80CA-9993-36D9-5E18-EDB443F51D70}"/>
              </a:ext>
            </a:extLst>
          </p:cNvPr>
          <p:cNvPicPr>
            <a:picLocks noChangeAspect="1"/>
          </p:cNvPicPr>
          <p:nvPr/>
        </p:nvPicPr>
        <p:blipFill>
          <a:blip r:embed="rId2"/>
          <a:stretch>
            <a:fillRect/>
          </a:stretch>
        </p:blipFill>
        <p:spPr>
          <a:xfrm>
            <a:off x="2476952" y="1951236"/>
            <a:ext cx="7238095" cy="4561905"/>
          </a:xfrm>
          <a:prstGeom prst="rect">
            <a:avLst/>
          </a:prstGeom>
        </p:spPr>
      </p:pic>
      <p:sp>
        <p:nvSpPr>
          <p:cNvPr id="7" name="TextBox 6">
            <a:extLst>
              <a:ext uri="{FF2B5EF4-FFF2-40B4-BE49-F238E27FC236}">
                <a16:creationId xmlns:a16="http://schemas.microsoft.com/office/drawing/2014/main" id="{C141090A-19EE-A99D-0D2D-C977970BB869}"/>
              </a:ext>
            </a:extLst>
          </p:cNvPr>
          <p:cNvSpPr txBox="1"/>
          <p:nvPr/>
        </p:nvSpPr>
        <p:spPr>
          <a:xfrm>
            <a:off x="639461" y="344859"/>
            <a:ext cx="11136527" cy="1569660"/>
          </a:xfrm>
          <a:prstGeom prst="rect">
            <a:avLst/>
          </a:prstGeom>
          <a:noFill/>
        </p:spPr>
        <p:txBody>
          <a:bodyPr wrap="square">
            <a:spAutoFit/>
          </a:bodyPr>
          <a:lstStyle/>
          <a:p>
            <a:r>
              <a:rPr lang="en-US" sz="2400" dirty="0"/>
              <a:t>Walter played many games for Clapton and helped them win the FA Amateur Challenge Cup in 1908.</a:t>
            </a:r>
          </a:p>
          <a:p>
            <a:endParaRPr lang="en-US" sz="2400" dirty="0"/>
          </a:p>
          <a:p>
            <a:r>
              <a:rPr lang="en-US" sz="2400" dirty="0"/>
              <a:t>During the game, they won 6-0, with Walter scoring some of those goals.</a:t>
            </a:r>
            <a:endParaRPr lang="en-GB" sz="2400" dirty="0"/>
          </a:p>
        </p:txBody>
      </p:sp>
      <p:pic>
        <p:nvPicPr>
          <p:cNvPr id="5122" name="Picture 2">
            <a:extLst>
              <a:ext uri="{FF2B5EF4-FFF2-40B4-BE49-F238E27FC236}">
                <a16:creationId xmlns:a16="http://schemas.microsoft.com/office/drawing/2014/main" id="{D6389616-3879-88B0-215E-6B09AE7AE9B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84046" y="3365035"/>
            <a:ext cx="1652157" cy="1658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430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7C88B-B97E-65D3-78F7-771F473443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A67E48-7825-9D39-803C-ED1CCF0C6816}"/>
              </a:ext>
            </a:extLst>
          </p:cNvPr>
          <p:cNvPicPr>
            <a:picLocks noChangeAspect="1"/>
          </p:cNvPicPr>
          <p:nvPr/>
        </p:nvPicPr>
        <p:blipFill>
          <a:blip r:embed="rId2"/>
          <a:stretch>
            <a:fillRect/>
          </a:stretch>
        </p:blipFill>
        <p:spPr>
          <a:xfrm>
            <a:off x="7717676" y="683068"/>
            <a:ext cx="3800000" cy="5714286"/>
          </a:xfrm>
          <a:prstGeom prst="rect">
            <a:avLst/>
          </a:prstGeom>
        </p:spPr>
      </p:pic>
      <p:sp>
        <p:nvSpPr>
          <p:cNvPr id="7" name="TextBox 6">
            <a:extLst>
              <a:ext uri="{FF2B5EF4-FFF2-40B4-BE49-F238E27FC236}">
                <a16:creationId xmlns:a16="http://schemas.microsoft.com/office/drawing/2014/main" id="{D9FAC5D4-A21C-11DA-D860-8462C2D5B576}"/>
              </a:ext>
            </a:extLst>
          </p:cNvPr>
          <p:cNvSpPr txBox="1"/>
          <p:nvPr/>
        </p:nvSpPr>
        <p:spPr>
          <a:xfrm>
            <a:off x="812457" y="1278053"/>
            <a:ext cx="6098058" cy="4524315"/>
          </a:xfrm>
          <a:prstGeom prst="rect">
            <a:avLst/>
          </a:prstGeom>
          <a:noFill/>
        </p:spPr>
        <p:txBody>
          <a:bodyPr wrap="square">
            <a:spAutoFit/>
          </a:bodyPr>
          <a:lstStyle/>
          <a:p>
            <a:r>
              <a:rPr lang="en-US" sz="3600" dirty="0"/>
              <a:t>In 1909, Walter joined Tottenham Hotspur FC.</a:t>
            </a:r>
          </a:p>
          <a:p>
            <a:endParaRPr lang="en-US" sz="3600" dirty="0"/>
          </a:p>
          <a:p>
            <a:r>
              <a:rPr lang="en-US" sz="3600" dirty="0"/>
              <a:t>Walter was the first Black footballer to play for Tottenham Hotspur and only the </a:t>
            </a:r>
            <a:r>
              <a:rPr lang="en-US" sz="3600" b="1" dirty="0"/>
              <a:t>third black man </a:t>
            </a:r>
            <a:r>
              <a:rPr lang="en-US" sz="3600" dirty="0"/>
              <a:t>to play professional football in Britain.</a:t>
            </a:r>
            <a:endParaRPr lang="en-GB" sz="3600" dirty="0"/>
          </a:p>
        </p:txBody>
      </p:sp>
      <p:pic>
        <p:nvPicPr>
          <p:cNvPr id="6146" name="Picture 2">
            <a:extLst>
              <a:ext uri="{FF2B5EF4-FFF2-40B4-BE49-F238E27FC236}">
                <a16:creationId xmlns:a16="http://schemas.microsoft.com/office/drawing/2014/main" id="{7BD4E322-D460-6817-5B2D-52B672B4789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95346" y="574718"/>
            <a:ext cx="1439560" cy="2965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355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FC2BB-47C7-803D-13F2-BAA4DAE276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612DFA-3C2D-7847-CA0F-DE09180C3704}"/>
              </a:ext>
            </a:extLst>
          </p:cNvPr>
          <p:cNvPicPr>
            <a:picLocks noChangeAspect="1"/>
          </p:cNvPicPr>
          <p:nvPr/>
        </p:nvPicPr>
        <p:blipFill>
          <a:blip r:embed="rId2"/>
          <a:stretch>
            <a:fillRect/>
          </a:stretch>
        </p:blipFill>
        <p:spPr>
          <a:xfrm>
            <a:off x="2830556" y="306214"/>
            <a:ext cx="6530888" cy="4506939"/>
          </a:xfrm>
          <a:prstGeom prst="rect">
            <a:avLst/>
          </a:prstGeom>
        </p:spPr>
      </p:pic>
      <p:pic>
        <p:nvPicPr>
          <p:cNvPr id="8194" name="Picture 2">
            <a:extLst>
              <a:ext uri="{FF2B5EF4-FFF2-40B4-BE49-F238E27FC236}">
                <a16:creationId xmlns:a16="http://schemas.microsoft.com/office/drawing/2014/main" id="{B1919B3E-E635-F7C9-62F4-7B94D51F0C1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774194" y="593255"/>
            <a:ext cx="1664300" cy="21502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11FBC73-8E60-871D-C12A-FE14AD6F9F0E}"/>
              </a:ext>
            </a:extLst>
          </p:cNvPr>
          <p:cNvSpPr txBox="1"/>
          <p:nvPr/>
        </p:nvSpPr>
        <p:spPr>
          <a:xfrm>
            <a:off x="763028" y="4813153"/>
            <a:ext cx="10901749" cy="1815882"/>
          </a:xfrm>
          <a:prstGeom prst="rect">
            <a:avLst/>
          </a:prstGeom>
          <a:noFill/>
        </p:spPr>
        <p:txBody>
          <a:bodyPr wrap="square">
            <a:spAutoFit/>
          </a:bodyPr>
          <a:lstStyle/>
          <a:p>
            <a:r>
              <a:rPr lang="en-US" sz="2800" dirty="0"/>
              <a:t>Sadly, Walter had to deal with people calling him horrible names, just because he was Black.  In the end, he had to move to a different football club, Northampton Town FC. After playing 110 games with Northampton, he decided to move to Rangers in Glasgow in 1914. But war broke out.</a:t>
            </a:r>
            <a:endParaRPr lang="en-GB" sz="2800" dirty="0"/>
          </a:p>
        </p:txBody>
      </p:sp>
    </p:spTree>
    <p:extLst>
      <p:ext uri="{BB962C8B-B14F-4D97-AF65-F5344CB8AC3E}">
        <p14:creationId xmlns:p14="http://schemas.microsoft.com/office/powerpoint/2010/main" val="2668323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B8EC9-0640-60DC-05F1-E7492B8C1B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FEAB25-C19D-E94F-6761-1AC993421E65}"/>
              </a:ext>
            </a:extLst>
          </p:cNvPr>
          <p:cNvSpPr txBox="1"/>
          <p:nvPr/>
        </p:nvSpPr>
        <p:spPr>
          <a:xfrm>
            <a:off x="580768" y="284205"/>
            <a:ext cx="5416378" cy="769441"/>
          </a:xfrm>
          <a:prstGeom prst="rect">
            <a:avLst/>
          </a:prstGeom>
          <a:noFill/>
        </p:spPr>
        <p:txBody>
          <a:bodyPr wrap="square" rtlCol="0">
            <a:spAutoFit/>
          </a:bodyPr>
          <a:lstStyle/>
          <a:p>
            <a:r>
              <a:rPr lang="en-GB" sz="4400" b="1" u="sng" dirty="0"/>
              <a:t>Walter the Soldier</a:t>
            </a:r>
          </a:p>
        </p:txBody>
      </p:sp>
      <p:sp>
        <p:nvSpPr>
          <p:cNvPr id="6" name="TextBox 5">
            <a:extLst>
              <a:ext uri="{FF2B5EF4-FFF2-40B4-BE49-F238E27FC236}">
                <a16:creationId xmlns:a16="http://schemas.microsoft.com/office/drawing/2014/main" id="{0BFCB1EF-DB96-D02B-DC1C-26BB339BF631}"/>
              </a:ext>
            </a:extLst>
          </p:cNvPr>
          <p:cNvSpPr txBox="1"/>
          <p:nvPr/>
        </p:nvSpPr>
        <p:spPr>
          <a:xfrm>
            <a:off x="5433884" y="1659285"/>
            <a:ext cx="6251488" cy="3539430"/>
          </a:xfrm>
          <a:prstGeom prst="rect">
            <a:avLst/>
          </a:prstGeom>
          <a:noFill/>
        </p:spPr>
        <p:txBody>
          <a:bodyPr wrap="square">
            <a:spAutoFit/>
          </a:bodyPr>
          <a:lstStyle/>
          <a:p>
            <a:r>
              <a:rPr lang="en-US" sz="3200" dirty="0"/>
              <a:t>In 1914, war broke out and Walter decides to join the army.</a:t>
            </a:r>
          </a:p>
          <a:p>
            <a:endParaRPr lang="en-US" sz="3200" dirty="0"/>
          </a:p>
          <a:p>
            <a:r>
              <a:rPr lang="en-US" sz="3200" dirty="0"/>
              <a:t>He joined the 17th Battalion of the Middlesex Regiment. This was also known as the </a:t>
            </a:r>
            <a:r>
              <a:rPr lang="en-US" sz="3200" b="1" dirty="0"/>
              <a:t>Footballer's Battalion </a:t>
            </a:r>
            <a:r>
              <a:rPr lang="en-US" sz="3200" dirty="0"/>
              <a:t>as all the soldiers were footballers.</a:t>
            </a:r>
            <a:endParaRPr lang="en-GB" sz="3200" dirty="0"/>
          </a:p>
        </p:txBody>
      </p:sp>
      <p:pic>
        <p:nvPicPr>
          <p:cNvPr id="8" name="Picture 7">
            <a:extLst>
              <a:ext uri="{FF2B5EF4-FFF2-40B4-BE49-F238E27FC236}">
                <a16:creationId xmlns:a16="http://schemas.microsoft.com/office/drawing/2014/main" id="{5807B02D-5C4E-6AAC-21EC-13427AFC67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4021" y="1053646"/>
            <a:ext cx="3391287" cy="5375189"/>
          </a:xfrm>
          <a:prstGeom prst="rect">
            <a:avLst/>
          </a:prstGeom>
        </p:spPr>
      </p:pic>
      <p:sp>
        <p:nvSpPr>
          <p:cNvPr id="9" name="TextBox 8">
            <a:extLst>
              <a:ext uri="{FF2B5EF4-FFF2-40B4-BE49-F238E27FC236}">
                <a16:creationId xmlns:a16="http://schemas.microsoft.com/office/drawing/2014/main" id="{3C0D00B0-1EDD-7020-541E-AA3BEED21FB5}"/>
              </a:ext>
            </a:extLst>
          </p:cNvPr>
          <p:cNvSpPr txBox="1"/>
          <p:nvPr/>
        </p:nvSpPr>
        <p:spPr>
          <a:xfrm>
            <a:off x="1828800" y="6373970"/>
            <a:ext cx="1828800" cy="261610"/>
          </a:xfrm>
          <a:prstGeom prst="rect">
            <a:avLst/>
          </a:prstGeom>
          <a:noFill/>
        </p:spPr>
        <p:txBody>
          <a:bodyPr wrap="square" rtlCol="0">
            <a:spAutoFit/>
          </a:bodyPr>
          <a:lstStyle/>
          <a:p>
            <a:r>
              <a:rPr lang="en-GB" sz="1100" dirty="0"/>
              <a:t>© Northampton Town FC</a:t>
            </a:r>
          </a:p>
        </p:txBody>
      </p:sp>
    </p:spTree>
    <p:extLst>
      <p:ext uri="{BB962C8B-B14F-4D97-AF65-F5344CB8AC3E}">
        <p14:creationId xmlns:p14="http://schemas.microsoft.com/office/powerpoint/2010/main" val="1844993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10673-8098-4062-B84F-DC8B8DF783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5C58DF-44B3-D805-C234-777CE56261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2345" y="0"/>
            <a:ext cx="4729655" cy="6858000"/>
          </a:xfrm>
          <a:prstGeom prst="rect">
            <a:avLst/>
          </a:prstGeom>
        </p:spPr>
      </p:pic>
      <p:sp>
        <p:nvSpPr>
          <p:cNvPr id="7" name="TextBox 6">
            <a:extLst>
              <a:ext uri="{FF2B5EF4-FFF2-40B4-BE49-F238E27FC236}">
                <a16:creationId xmlns:a16="http://schemas.microsoft.com/office/drawing/2014/main" id="{1C803D11-4036-EE49-FB2F-FD53A0B4278C}"/>
              </a:ext>
            </a:extLst>
          </p:cNvPr>
          <p:cNvSpPr txBox="1"/>
          <p:nvPr/>
        </p:nvSpPr>
        <p:spPr>
          <a:xfrm>
            <a:off x="701246" y="674400"/>
            <a:ext cx="6098058" cy="5509200"/>
          </a:xfrm>
          <a:prstGeom prst="rect">
            <a:avLst/>
          </a:prstGeom>
          <a:noFill/>
        </p:spPr>
        <p:txBody>
          <a:bodyPr wrap="square">
            <a:spAutoFit/>
          </a:bodyPr>
          <a:lstStyle/>
          <a:p>
            <a:r>
              <a:rPr lang="en-US" sz="3200" dirty="0"/>
              <a:t>He was such a good soldier he promoted to Lance Corporal in 1915.</a:t>
            </a:r>
          </a:p>
          <a:p>
            <a:endParaRPr lang="en-US" sz="3200" dirty="0"/>
          </a:p>
          <a:p>
            <a:r>
              <a:rPr lang="en-US" sz="3200" dirty="0"/>
              <a:t>In 1916, Walter and the rest of the regiment take part in the Battle of the Somme in France.</a:t>
            </a:r>
          </a:p>
          <a:p>
            <a:endParaRPr lang="en-US" sz="3200" dirty="0"/>
          </a:p>
          <a:p>
            <a:r>
              <a:rPr lang="en-US" sz="3200" dirty="0"/>
              <a:t>This was a terrible battle and many lives were lost.  </a:t>
            </a:r>
            <a:r>
              <a:rPr lang="en-US" sz="3200" b="1" dirty="0"/>
              <a:t>Only 79 of the 400 </a:t>
            </a:r>
            <a:r>
              <a:rPr lang="en-US" sz="3200" dirty="0"/>
              <a:t>men in Walter's regiment survived.</a:t>
            </a:r>
            <a:endParaRPr lang="en-GB" sz="3200" dirty="0"/>
          </a:p>
        </p:txBody>
      </p:sp>
    </p:spTree>
    <p:extLst>
      <p:ext uri="{BB962C8B-B14F-4D97-AF65-F5344CB8AC3E}">
        <p14:creationId xmlns:p14="http://schemas.microsoft.com/office/powerpoint/2010/main" val="333357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DC6CD-0C22-FFD7-4D30-3F11D42C29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5657BA-12F4-14BC-52E1-AE54EBB92E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5278768" cy="6858000"/>
          </a:xfrm>
          <a:prstGeom prst="rect">
            <a:avLst/>
          </a:prstGeom>
        </p:spPr>
      </p:pic>
      <p:sp>
        <p:nvSpPr>
          <p:cNvPr id="5" name="TextBox 4">
            <a:extLst>
              <a:ext uri="{FF2B5EF4-FFF2-40B4-BE49-F238E27FC236}">
                <a16:creationId xmlns:a16="http://schemas.microsoft.com/office/drawing/2014/main" id="{67398469-1CDE-F783-5C91-B84169287559}"/>
              </a:ext>
            </a:extLst>
          </p:cNvPr>
          <p:cNvSpPr txBox="1"/>
          <p:nvPr/>
        </p:nvSpPr>
        <p:spPr>
          <a:xfrm>
            <a:off x="5198590" y="6596390"/>
            <a:ext cx="1794819" cy="261610"/>
          </a:xfrm>
          <a:prstGeom prst="rect">
            <a:avLst/>
          </a:prstGeom>
          <a:noFill/>
        </p:spPr>
        <p:txBody>
          <a:bodyPr wrap="square">
            <a:spAutoFit/>
          </a:bodyPr>
          <a:lstStyle/>
          <a:p>
            <a:r>
              <a:rPr lang="en-GB" sz="1100" b="0" i="0" dirty="0">
                <a:solidFill>
                  <a:srgbClr val="000000"/>
                </a:solidFill>
                <a:effectLst/>
              </a:rPr>
              <a:t>© Finlayson Family Archive</a:t>
            </a:r>
            <a:endParaRPr lang="en-GB" sz="1100" dirty="0"/>
          </a:p>
        </p:txBody>
      </p:sp>
      <p:sp>
        <p:nvSpPr>
          <p:cNvPr id="9" name="TextBox 8">
            <a:extLst>
              <a:ext uri="{FF2B5EF4-FFF2-40B4-BE49-F238E27FC236}">
                <a16:creationId xmlns:a16="http://schemas.microsoft.com/office/drawing/2014/main" id="{07884C6D-14D5-E74D-A07E-59356036FF70}"/>
              </a:ext>
            </a:extLst>
          </p:cNvPr>
          <p:cNvSpPr txBox="1"/>
          <p:nvPr/>
        </p:nvSpPr>
        <p:spPr>
          <a:xfrm>
            <a:off x="5532738" y="609251"/>
            <a:ext cx="6098058" cy="5632311"/>
          </a:xfrm>
          <a:prstGeom prst="rect">
            <a:avLst/>
          </a:prstGeom>
          <a:noFill/>
        </p:spPr>
        <p:txBody>
          <a:bodyPr wrap="square">
            <a:spAutoFit/>
          </a:bodyPr>
          <a:lstStyle/>
          <a:p>
            <a:r>
              <a:rPr lang="en-US" sz="3600" dirty="0"/>
              <a:t>Walter was a good soldier and soon became an </a:t>
            </a:r>
            <a:r>
              <a:rPr lang="en-US" sz="3600" b="1" dirty="0"/>
              <a:t>officer</a:t>
            </a:r>
            <a:r>
              <a:rPr lang="en-US" sz="3600" dirty="0"/>
              <a:t>.</a:t>
            </a:r>
          </a:p>
          <a:p>
            <a:endParaRPr lang="en-US" sz="3600" dirty="0"/>
          </a:p>
          <a:p>
            <a:r>
              <a:rPr lang="en-US" sz="3600" dirty="0"/>
              <a:t>An officer in the army is a person who leads other men into battle.  </a:t>
            </a:r>
          </a:p>
          <a:p>
            <a:endParaRPr lang="en-US" sz="3600" dirty="0"/>
          </a:p>
          <a:p>
            <a:r>
              <a:rPr lang="en-US" sz="3600" dirty="0"/>
              <a:t>He was the </a:t>
            </a:r>
            <a:r>
              <a:rPr lang="en-US" sz="3600" b="1" dirty="0"/>
              <a:t>first Black officer </a:t>
            </a:r>
            <a:r>
              <a:rPr lang="en-US" sz="3600" dirty="0"/>
              <a:t>to lead white soldiers in the British Army.</a:t>
            </a:r>
            <a:endParaRPr lang="en-GB" sz="3600" dirty="0"/>
          </a:p>
        </p:txBody>
      </p:sp>
    </p:spTree>
    <p:extLst>
      <p:ext uri="{BB962C8B-B14F-4D97-AF65-F5344CB8AC3E}">
        <p14:creationId xmlns:p14="http://schemas.microsoft.com/office/powerpoint/2010/main" val="3447459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CE3A2-9FD6-52E4-C4EA-FD227CC580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A35CDBC-0071-0A88-5704-4CE84929053E}"/>
              </a:ext>
            </a:extLst>
          </p:cNvPr>
          <p:cNvPicPr>
            <a:picLocks noChangeAspect="1"/>
          </p:cNvPicPr>
          <p:nvPr/>
        </p:nvPicPr>
        <p:blipFill>
          <a:blip r:embed="rId2"/>
          <a:stretch>
            <a:fillRect/>
          </a:stretch>
        </p:blipFill>
        <p:spPr>
          <a:xfrm>
            <a:off x="4655272" y="0"/>
            <a:ext cx="7206319" cy="6858000"/>
          </a:xfrm>
          <a:prstGeom prst="rect">
            <a:avLst/>
          </a:prstGeom>
        </p:spPr>
      </p:pic>
      <p:sp>
        <p:nvSpPr>
          <p:cNvPr id="7" name="TextBox 6">
            <a:extLst>
              <a:ext uri="{FF2B5EF4-FFF2-40B4-BE49-F238E27FC236}">
                <a16:creationId xmlns:a16="http://schemas.microsoft.com/office/drawing/2014/main" id="{264BFAEA-625B-B6BE-D942-3E578A949F90}"/>
              </a:ext>
            </a:extLst>
          </p:cNvPr>
          <p:cNvSpPr txBox="1"/>
          <p:nvPr/>
        </p:nvSpPr>
        <p:spPr>
          <a:xfrm>
            <a:off x="886597" y="1997839"/>
            <a:ext cx="3598905" cy="2862322"/>
          </a:xfrm>
          <a:prstGeom prst="rect">
            <a:avLst/>
          </a:prstGeom>
          <a:noFill/>
        </p:spPr>
        <p:txBody>
          <a:bodyPr wrap="square">
            <a:spAutoFit/>
          </a:bodyPr>
          <a:lstStyle/>
          <a:p>
            <a:r>
              <a:rPr lang="en-US" sz="3600" dirty="0"/>
              <a:t>Walter was in the newspaper for his 'gallantry and coolness' while in battle.</a:t>
            </a:r>
            <a:endParaRPr lang="en-GB" sz="3600" dirty="0"/>
          </a:p>
        </p:txBody>
      </p:sp>
    </p:spTree>
    <p:extLst>
      <p:ext uri="{BB962C8B-B14F-4D97-AF65-F5344CB8AC3E}">
        <p14:creationId xmlns:p14="http://schemas.microsoft.com/office/powerpoint/2010/main" val="2547420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862B5-58D4-CBFA-6687-CA9B9FA1D9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A5F857E-54B7-5E60-63F0-27263576F5FD}"/>
              </a:ext>
            </a:extLst>
          </p:cNvPr>
          <p:cNvSpPr txBox="1"/>
          <p:nvPr/>
        </p:nvSpPr>
        <p:spPr>
          <a:xfrm>
            <a:off x="614749" y="441406"/>
            <a:ext cx="11062386" cy="1569660"/>
          </a:xfrm>
          <a:prstGeom prst="rect">
            <a:avLst/>
          </a:prstGeom>
          <a:noFill/>
        </p:spPr>
        <p:txBody>
          <a:bodyPr wrap="square">
            <a:spAutoFit/>
          </a:bodyPr>
          <a:lstStyle/>
          <a:p>
            <a:r>
              <a:rPr lang="en-US" sz="2400" dirty="0"/>
              <a:t>On 25th March 1918, Walter was leading his men into battle, when he was shot and </a:t>
            </a:r>
            <a:r>
              <a:rPr lang="en-US" sz="2400" b="1" dirty="0"/>
              <a:t>killed</a:t>
            </a:r>
            <a:r>
              <a:rPr lang="en-US" sz="2400" dirty="0"/>
              <a:t>. He was </a:t>
            </a:r>
            <a:r>
              <a:rPr lang="en-US" sz="2400" b="1" dirty="0"/>
              <a:t>29 years old</a:t>
            </a:r>
            <a:r>
              <a:rPr lang="en-US" sz="2400" dirty="0"/>
              <a:t>.</a:t>
            </a:r>
          </a:p>
          <a:p>
            <a:endParaRPr lang="en-US" sz="2400" dirty="0"/>
          </a:p>
          <a:p>
            <a:r>
              <a:rPr lang="en-US" sz="2400" dirty="0"/>
              <a:t>A telegram was sent to his brother Edward, informing him of his death.</a:t>
            </a:r>
            <a:endParaRPr lang="en-GB" sz="2400" dirty="0"/>
          </a:p>
        </p:txBody>
      </p:sp>
      <p:pic>
        <p:nvPicPr>
          <p:cNvPr id="7" name="Picture 6">
            <a:extLst>
              <a:ext uri="{FF2B5EF4-FFF2-40B4-BE49-F238E27FC236}">
                <a16:creationId xmlns:a16="http://schemas.microsoft.com/office/drawing/2014/main" id="{796E37A9-3038-10AD-61F2-D9A6996E6F8D}"/>
              </a:ext>
            </a:extLst>
          </p:cNvPr>
          <p:cNvPicPr>
            <a:picLocks noChangeAspect="1"/>
          </p:cNvPicPr>
          <p:nvPr/>
        </p:nvPicPr>
        <p:blipFill>
          <a:blip r:embed="rId2"/>
          <a:stretch>
            <a:fillRect/>
          </a:stretch>
        </p:blipFill>
        <p:spPr>
          <a:xfrm>
            <a:off x="3352386" y="2011066"/>
            <a:ext cx="5487228" cy="3862439"/>
          </a:xfrm>
          <a:prstGeom prst="rect">
            <a:avLst/>
          </a:prstGeom>
        </p:spPr>
      </p:pic>
      <p:sp>
        <p:nvSpPr>
          <p:cNvPr id="11" name="TextBox 10">
            <a:extLst>
              <a:ext uri="{FF2B5EF4-FFF2-40B4-BE49-F238E27FC236}">
                <a16:creationId xmlns:a16="http://schemas.microsoft.com/office/drawing/2014/main" id="{4FCC9101-C5B1-CCF7-7D42-EB02E74DA030}"/>
              </a:ext>
            </a:extLst>
          </p:cNvPr>
          <p:cNvSpPr txBox="1"/>
          <p:nvPr/>
        </p:nvSpPr>
        <p:spPr>
          <a:xfrm>
            <a:off x="614749" y="5873505"/>
            <a:ext cx="11062386" cy="830997"/>
          </a:xfrm>
          <a:prstGeom prst="rect">
            <a:avLst/>
          </a:prstGeom>
          <a:noFill/>
        </p:spPr>
        <p:txBody>
          <a:bodyPr wrap="square">
            <a:spAutoFit/>
          </a:bodyPr>
          <a:lstStyle/>
          <a:p>
            <a:r>
              <a:rPr lang="en-US" sz="2400" dirty="0"/>
              <a:t>It reads: </a:t>
            </a:r>
            <a:r>
              <a:rPr lang="en-US" sz="2400" b="1" i="1" dirty="0"/>
              <a:t>'Deeply regret Lieut. W.D. Tull Middlesex Regt Killed in action March Twenty fifth. The army council express sympathy.'</a:t>
            </a:r>
            <a:endParaRPr lang="en-GB" sz="2400" b="1" i="1" dirty="0"/>
          </a:p>
        </p:txBody>
      </p:sp>
    </p:spTree>
    <p:extLst>
      <p:ext uri="{BB962C8B-B14F-4D97-AF65-F5344CB8AC3E}">
        <p14:creationId xmlns:p14="http://schemas.microsoft.com/office/powerpoint/2010/main" val="3479936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1B3D8-7105-2207-A628-AB00389E7D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69691C-6CD3-A415-3BCB-1CF6CFFC63D7}"/>
              </a:ext>
            </a:extLst>
          </p:cNvPr>
          <p:cNvSpPr txBox="1"/>
          <p:nvPr/>
        </p:nvSpPr>
        <p:spPr>
          <a:xfrm>
            <a:off x="691978" y="333632"/>
            <a:ext cx="9181071" cy="769441"/>
          </a:xfrm>
          <a:prstGeom prst="rect">
            <a:avLst/>
          </a:prstGeom>
          <a:noFill/>
        </p:spPr>
        <p:txBody>
          <a:bodyPr wrap="square" rtlCol="0">
            <a:spAutoFit/>
          </a:bodyPr>
          <a:lstStyle/>
          <a:p>
            <a:r>
              <a:rPr lang="en-GB" sz="4400" b="1" u="sng" dirty="0"/>
              <a:t>How Walter is Remembered</a:t>
            </a:r>
          </a:p>
        </p:txBody>
      </p:sp>
      <p:pic>
        <p:nvPicPr>
          <p:cNvPr id="4" name="Picture 3">
            <a:extLst>
              <a:ext uri="{FF2B5EF4-FFF2-40B4-BE49-F238E27FC236}">
                <a16:creationId xmlns:a16="http://schemas.microsoft.com/office/drawing/2014/main" id="{703BF8CC-FC89-8845-52B6-17CEDC05E941}"/>
              </a:ext>
            </a:extLst>
          </p:cNvPr>
          <p:cNvPicPr>
            <a:picLocks noChangeAspect="1"/>
          </p:cNvPicPr>
          <p:nvPr/>
        </p:nvPicPr>
        <p:blipFill>
          <a:blip r:embed="rId2"/>
          <a:stretch>
            <a:fillRect/>
          </a:stretch>
        </p:blipFill>
        <p:spPr>
          <a:xfrm>
            <a:off x="691978" y="1946190"/>
            <a:ext cx="5600000" cy="847619"/>
          </a:xfrm>
          <a:prstGeom prst="rect">
            <a:avLst/>
          </a:prstGeom>
        </p:spPr>
      </p:pic>
      <p:pic>
        <p:nvPicPr>
          <p:cNvPr id="8" name="Picture 7">
            <a:extLst>
              <a:ext uri="{FF2B5EF4-FFF2-40B4-BE49-F238E27FC236}">
                <a16:creationId xmlns:a16="http://schemas.microsoft.com/office/drawing/2014/main" id="{D066EFC4-2252-8D29-3C49-AE09E3E5E3D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1978" y="3136118"/>
            <a:ext cx="3311612" cy="3429000"/>
          </a:xfrm>
          <a:prstGeom prst="rect">
            <a:avLst/>
          </a:prstGeom>
        </p:spPr>
      </p:pic>
      <p:pic>
        <p:nvPicPr>
          <p:cNvPr id="9218" name="Picture 2" descr="Walter Tull (1883–1918)">
            <a:extLst>
              <a:ext uri="{FF2B5EF4-FFF2-40B4-BE49-F238E27FC236}">
                <a16:creationId xmlns:a16="http://schemas.microsoft.com/office/drawing/2014/main" id="{BC940A76-C502-DDD7-DBF3-0CD60ED154E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49207" y="718352"/>
            <a:ext cx="3178981" cy="560996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EF7576-AFF4-2FD1-5769-96E57EBADEFA}"/>
              </a:ext>
            </a:extLst>
          </p:cNvPr>
          <p:cNvSpPr txBox="1"/>
          <p:nvPr/>
        </p:nvSpPr>
        <p:spPr>
          <a:xfrm>
            <a:off x="691978" y="1188382"/>
            <a:ext cx="5511114" cy="830997"/>
          </a:xfrm>
          <a:prstGeom prst="rect">
            <a:avLst/>
          </a:prstGeom>
          <a:noFill/>
        </p:spPr>
        <p:txBody>
          <a:bodyPr wrap="square">
            <a:spAutoFit/>
          </a:bodyPr>
          <a:lstStyle/>
          <a:p>
            <a:r>
              <a:rPr lang="en-US" sz="2400" dirty="0"/>
              <a:t>His name is carved on a memorial close to where he died in France.</a:t>
            </a:r>
            <a:endParaRPr lang="en-GB" sz="2400" dirty="0"/>
          </a:p>
        </p:txBody>
      </p:sp>
      <p:sp>
        <p:nvSpPr>
          <p:cNvPr id="16" name="TextBox 15">
            <a:extLst>
              <a:ext uri="{FF2B5EF4-FFF2-40B4-BE49-F238E27FC236}">
                <a16:creationId xmlns:a16="http://schemas.microsoft.com/office/drawing/2014/main" id="{A01FFD97-BB83-ABF8-EBBA-BC2DBC4C8943}"/>
              </a:ext>
            </a:extLst>
          </p:cNvPr>
          <p:cNvSpPr txBox="1"/>
          <p:nvPr/>
        </p:nvSpPr>
        <p:spPr>
          <a:xfrm>
            <a:off x="4082941" y="3504800"/>
            <a:ext cx="2177878" cy="2677656"/>
          </a:xfrm>
          <a:prstGeom prst="rect">
            <a:avLst/>
          </a:prstGeom>
          <a:noFill/>
        </p:spPr>
        <p:txBody>
          <a:bodyPr wrap="square">
            <a:spAutoFit/>
          </a:bodyPr>
          <a:lstStyle/>
          <a:p>
            <a:r>
              <a:rPr lang="en-US" sz="2400" dirty="0"/>
              <a:t>A memorial wall has been built outside of Sixfields Stadium, Northampton FC.</a:t>
            </a:r>
            <a:endParaRPr lang="en-GB" sz="2400" dirty="0"/>
          </a:p>
        </p:txBody>
      </p:sp>
      <p:sp>
        <p:nvSpPr>
          <p:cNvPr id="17" name="TextBox 16">
            <a:extLst>
              <a:ext uri="{FF2B5EF4-FFF2-40B4-BE49-F238E27FC236}">
                <a16:creationId xmlns:a16="http://schemas.microsoft.com/office/drawing/2014/main" id="{49EBDD28-CC71-E091-8021-F497A5CAECA3}"/>
              </a:ext>
            </a:extLst>
          </p:cNvPr>
          <p:cNvSpPr txBox="1"/>
          <p:nvPr/>
        </p:nvSpPr>
        <p:spPr>
          <a:xfrm>
            <a:off x="8549207" y="6303508"/>
            <a:ext cx="3978875" cy="261610"/>
          </a:xfrm>
          <a:prstGeom prst="rect">
            <a:avLst/>
          </a:prstGeom>
          <a:noFill/>
        </p:spPr>
        <p:txBody>
          <a:bodyPr wrap="square" rtlCol="0">
            <a:spAutoFit/>
          </a:bodyPr>
          <a:lstStyle/>
          <a:p>
            <a:r>
              <a:rPr lang="en-GB" sz="1100" dirty="0"/>
              <a:t>© Richard Austin &amp; West Northamptonshire Council</a:t>
            </a:r>
          </a:p>
        </p:txBody>
      </p:sp>
      <p:sp>
        <p:nvSpPr>
          <p:cNvPr id="18" name="TextBox 17">
            <a:extLst>
              <a:ext uri="{FF2B5EF4-FFF2-40B4-BE49-F238E27FC236}">
                <a16:creationId xmlns:a16="http://schemas.microsoft.com/office/drawing/2014/main" id="{324D3B21-2BBD-DF56-847B-95E05ADAF6A7}"/>
              </a:ext>
            </a:extLst>
          </p:cNvPr>
          <p:cNvSpPr txBox="1"/>
          <p:nvPr/>
        </p:nvSpPr>
        <p:spPr>
          <a:xfrm>
            <a:off x="6371329" y="2668216"/>
            <a:ext cx="2177878" cy="2677656"/>
          </a:xfrm>
          <a:prstGeom prst="rect">
            <a:avLst/>
          </a:prstGeom>
          <a:noFill/>
        </p:spPr>
        <p:txBody>
          <a:bodyPr wrap="square">
            <a:spAutoFit/>
          </a:bodyPr>
          <a:lstStyle/>
          <a:p>
            <a:pPr algn="r"/>
            <a:r>
              <a:rPr lang="en-US" sz="2400" dirty="0"/>
              <a:t>A full-sized sculpture of Walter is now on display outside Northampton Guildhall.</a:t>
            </a:r>
            <a:endParaRPr lang="en-GB" sz="2400" dirty="0"/>
          </a:p>
        </p:txBody>
      </p:sp>
    </p:spTree>
    <p:extLst>
      <p:ext uri="{BB962C8B-B14F-4D97-AF65-F5344CB8AC3E}">
        <p14:creationId xmlns:p14="http://schemas.microsoft.com/office/powerpoint/2010/main" val="1477715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DAF4C-2776-49A5-9F48-F0335E4772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94244A-E214-E390-7A4D-28474C4404A6}"/>
              </a:ext>
            </a:extLst>
          </p:cNvPr>
          <p:cNvPicPr>
            <a:picLocks noChangeAspect="1"/>
          </p:cNvPicPr>
          <p:nvPr/>
        </p:nvPicPr>
        <p:blipFill>
          <a:blip r:embed="rId2"/>
          <a:stretch>
            <a:fillRect/>
          </a:stretch>
        </p:blipFill>
        <p:spPr>
          <a:xfrm>
            <a:off x="0" y="0"/>
            <a:ext cx="5143500" cy="6858000"/>
          </a:xfrm>
          <a:prstGeom prst="rect">
            <a:avLst/>
          </a:prstGeom>
        </p:spPr>
      </p:pic>
      <p:sp>
        <p:nvSpPr>
          <p:cNvPr id="7" name="TextBox 6">
            <a:extLst>
              <a:ext uri="{FF2B5EF4-FFF2-40B4-BE49-F238E27FC236}">
                <a16:creationId xmlns:a16="http://schemas.microsoft.com/office/drawing/2014/main" id="{DCB8DD8A-6D28-B818-0604-7AF6BFF50D99}"/>
              </a:ext>
            </a:extLst>
          </p:cNvPr>
          <p:cNvSpPr txBox="1"/>
          <p:nvPr/>
        </p:nvSpPr>
        <p:spPr>
          <a:xfrm>
            <a:off x="5433884" y="1118453"/>
            <a:ext cx="6098058" cy="5016758"/>
          </a:xfrm>
          <a:prstGeom prst="rect">
            <a:avLst/>
          </a:prstGeom>
          <a:noFill/>
        </p:spPr>
        <p:txBody>
          <a:bodyPr wrap="square">
            <a:spAutoFit/>
          </a:bodyPr>
          <a:lstStyle/>
          <a:p>
            <a:r>
              <a:rPr lang="en-US" sz="3200" dirty="0"/>
              <a:t>The Walter Tull Memorial Cup is a football trophy that is played between Tottenham Hotspur and Rangers.</a:t>
            </a:r>
          </a:p>
          <a:p>
            <a:endParaRPr lang="en-US" sz="3200" dirty="0"/>
          </a:p>
          <a:p>
            <a:r>
              <a:rPr lang="en-US" sz="3200" dirty="0"/>
              <a:t>These are both teams that Walter played for.</a:t>
            </a:r>
          </a:p>
          <a:p>
            <a:endParaRPr lang="en-US" sz="3200" dirty="0"/>
          </a:p>
          <a:p>
            <a:r>
              <a:rPr lang="en-US" sz="3200" dirty="0"/>
              <a:t>It was last played in July 2022. Tottenham won 2:1.</a:t>
            </a:r>
            <a:endParaRPr lang="en-GB" sz="3200" dirty="0"/>
          </a:p>
        </p:txBody>
      </p:sp>
    </p:spTree>
    <p:extLst>
      <p:ext uri="{BB962C8B-B14F-4D97-AF65-F5344CB8AC3E}">
        <p14:creationId xmlns:p14="http://schemas.microsoft.com/office/powerpoint/2010/main" val="3335250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355A3-F8E8-775F-7311-4E841D682F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29B6EC-540A-3293-7850-E4E1365D95C8}"/>
              </a:ext>
            </a:extLst>
          </p:cNvPr>
          <p:cNvSpPr txBox="1"/>
          <p:nvPr/>
        </p:nvSpPr>
        <p:spPr>
          <a:xfrm>
            <a:off x="605481" y="407774"/>
            <a:ext cx="7006281" cy="707886"/>
          </a:xfrm>
          <a:prstGeom prst="rect">
            <a:avLst/>
          </a:prstGeom>
          <a:noFill/>
        </p:spPr>
        <p:txBody>
          <a:bodyPr wrap="square" rtlCol="0">
            <a:spAutoFit/>
          </a:bodyPr>
          <a:lstStyle/>
          <a:p>
            <a:r>
              <a:rPr lang="en-GB" sz="4000" b="1" u="sng" dirty="0"/>
              <a:t>Why should we remember him?</a:t>
            </a:r>
          </a:p>
        </p:txBody>
      </p:sp>
      <p:sp>
        <p:nvSpPr>
          <p:cNvPr id="6" name="TextBox 5">
            <a:extLst>
              <a:ext uri="{FF2B5EF4-FFF2-40B4-BE49-F238E27FC236}">
                <a16:creationId xmlns:a16="http://schemas.microsoft.com/office/drawing/2014/main" id="{65D3726E-2E3A-26F8-B7A5-B003A0608646}"/>
              </a:ext>
            </a:extLst>
          </p:cNvPr>
          <p:cNvSpPr txBox="1"/>
          <p:nvPr/>
        </p:nvSpPr>
        <p:spPr>
          <a:xfrm>
            <a:off x="775386" y="1390302"/>
            <a:ext cx="10852321" cy="2246769"/>
          </a:xfrm>
          <a:prstGeom prst="rect">
            <a:avLst/>
          </a:prstGeom>
          <a:noFill/>
        </p:spPr>
        <p:txBody>
          <a:bodyPr wrap="square">
            <a:spAutoFit/>
          </a:bodyPr>
          <a:lstStyle/>
          <a:p>
            <a:r>
              <a:rPr lang="en-US" sz="2800" dirty="0"/>
              <a:t>Walter Tull was one of the </a:t>
            </a:r>
            <a:r>
              <a:rPr lang="en-US" sz="2800" b="1" dirty="0"/>
              <a:t>first Black footballers </a:t>
            </a:r>
            <a:r>
              <a:rPr lang="en-US" sz="2800" dirty="0"/>
              <a:t>in English Football.</a:t>
            </a:r>
          </a:p>
          <a:p>
            <a:endParaRPr lang="en-US" sz="2800" dirty="0"/>
          </a:p>
          <a:p>
            <a:r>
              <a:rPr lang="en-US" sz="2800" dirty="0"/>
              <a:t>He was he </a:t>
            </a:r>
            <a:r>
              <a:rPr lang="en-US" sz="2800" b="1" dirty="0"/>
              <a:t>first Black officer </a:t>
            </a:r>
            <a:r>
              <a:rPr lang="en-US" sz="2800" dirty="0"/>
              <a:t>in the British Army.</a:t>
            </a:r>
          </a:p>
          <a:p>
            <a:endParaRPr lang="en-US" sz="2800" dirty="0"/>
          </a:p>
          <a:p>
            <a:r>
              <a:rPr lang="en-US" sz="2800" dirty="0"/>
              <a:t>He </a:t>
            </a:r>
            <a:r>
              <a:rPr lang="en-US" sz="2800" b="1" dirty="0"/>
              <a:t>died to help protect the country</a:t>
            </a:r>
            <a:r>
              <a:rPr lang="en-US" sz="2800" dirty="0"/>
              <a:t>.</a:t>
            </a:r>
            <a:endParaRPr lang="en-GB" sz="2800" dirty="0"/>
          </a:p>
        </p:txBody>
      </p:sp>
      <p:sp>
        <p:nvSpPr>
          <p:cNvPr id="10" name="TextBox 9">
            <a:extLst>
              <a:ext uri="{FF2B5EF4-FFF2-40B4-BE49-F238E27FC236}">
                <a16:creationId xmlns:a16="http://schemas.microsoft.com/office/drawing/2014/main" id="{00818B60-7934-CB5D-B4FA-A3D6D4691C02}"/>
              </a:ext>
            </a:extLst>
          </p:cNvPr>
          <p:cNvSpPr txBox="1"/>
          <p:nvPr/>
        </p:nvSpPr>
        <p:spPr>
          <a:xfrm>
            <a:off x="775385" y="4173147"/>
            <a:ext cx="10852321" cy="2246769"/>
          </a:xfrm>
          <a:prstGeom prst="rect">
            <a:avLst/>
          </a:prstGeom>
          <a:noFill/>
        </p:spPr>
        <p:txBody>
          <a:bodyPr wrap="square">
            <a:spAutoFit/>
          </a:bodyPr>
          <a:lstStyle/>
          <a:p>
            <a:r>
              <a:rPr lang="en-US" sz="2800" dirty="0"/>
              <a:t>His commanding officer Major Poole said he should have been awarded the Military Cross (Army medal), but he was never given one. They can be given to someone who has died.</a:t>
            </a:r>
          </a:p>
          <a:p>
            <a:r>
              <a:rPr lang="en-US" sz="2800" dirty="0"/>
              <a:t> </a:t>
            </a:r>
          </a:p>
          <a:p>
            <a:pPr algn="ctr"/>
            <a:r>
              <a:rPr lang="en-US" sz="2800" dirty="0"/>
              <a:t>Do you think he deserves the medal?</a:t>
            </a:r>
            <a:endParaRPr lang="en-GB" sz="2800" dirty="0"/>
          </a:p>
        </p:txBody>
      </p:sp>
    </p:spTree>
    <p:extLst>
      <p:ext uri="{BB962C8B-B14F-4D97-AF65-F5344CB8AC3E}">
        <p14:creationId xmlns:p14="http://schemas.microsoft.com/office/powerpoint/2010/main" val="2079695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06FABE-3C0F-CA8A-ACAF-335EA06201A8}"/>
              </a:ext>
            </a:extLst>
          </p:cNvPr>
          <p:cNvSpPr txBox="1"/>
          <p:nvPr/>
        </p:nvSpPr>
        <p:spPr>
          <a:xfrm>
            <a:off x="580768" y="321276"/>
            <a:ext cx="8340810" cy="646331"/>
          </a:xfrm>
          <a:prstGeom prst="rect">
            <a:avLst/>
          </a:prstGeom>
          <a:noFill/>
        </p:spPr>
        <p:txBody>
          <a:bodyPr wrap="square" rtlCol="0">
            <a:spAutoFit/>
          </a:bodyPr>
          <a:lstStyle/>
          <a:p>
            <a:r>
              <a:rPr lang="en-GB" sz="3600" b="1" u="sng" dirty="0"/>
              <a:t>Suggested Activities</a:t>
            </a:r>
          </a:p>
        </p:txBody>
      </p:sp>
      <p:sp>
        <p:nvSpPr>
          <p:cNvPr id="3" name="TextBox 2">
            <a:extLst>
              <a:ext uri="{FF2B5EF4-FFF2-40B4-BE49-F238E27FC236}">
                <a16:creationId xmlns:a16="http://schemas.microsoft.com/office/drawing/2014/main" id="{FA9A3D56-C4DC-54BA-3EC0-29A7F4601429}"/>
              </a:ext>
            </a:extLst>
          </p:cNvPr>
          <p:cNvSpPr txBox="1"/>
          <p:nvPr/>
        </p:nvSpPr>
        <p:spPr>
          <a:xfrm>
            <a:off x="667265" y="1285103"/>
            <a:ext cx="10083113" cy="2062103"/>
          </a:xfrm>
          <a:prstGeom prst="rect">
            <a:avLst/>
          </a:prstGeom>
          <a:noFill/>
        </p:spPr>
        <p:txBody>
          <a:bodyPr wrap="square" rtlCol="0">
            <a:spAutoFit/>
          </a:bodyPr>
          <a:lstStyle/>
          <a:p>
            <a:pPr marL="285750" indent="-285750">
              <a:buFont typeface="Arial" panose="020B0604020202020204" pitchFamily="34" charset="0"/>
              <a:buChar char="•"/>
            </a:pPr>
            <a:r>
              <a:rPr lang="en-GB" sz="3200" dirty="0"/>
              <a:t>Create a timeline of Walter’s life.</a:t>
            </a:r>
          </a:p>
          <a:p>
            <a:pPr marL="285750" indent="-285750">
              <a:buFont typeface="Arial" panose="020B0604020202020204" pitchFamily="34" charset="0"/>
              <a:buChar char="•"/>
            </a:pPr>
            <a:r>
              <a:rPr lang="en-GB" sz="3200" dirty="0"/>
              <a:t>Design a medal for Walter.</a:t>
            </a:r>
          </a:p>
          <a:p>
            <a:pPr marL="285750" indent="-285750">
              <a:buFont typeface="Arial" panose="020B0604020202020204" pitchFamily="34" charset="0"/>
              <a:buChar char="•"/>
            </a:pPr>
            <a:r>
              <a:rPr lang="en-GB" sz="3200" dirty="0"/>
              <a:t>Compare football kit from Walter’s time to today.</a:t>
            </a:r>
          </a:p>
          <a:p>
            <a:pPr marL="285750" indent="-285750">
              <a:buFont typeface="Arial" panose="020B0604020202020204" pitchFamily="34" charset="0"/>
              <a:buChar char="•"/>
            </a:pPr>
            <a:endParaRPr lang="en-GB" sz="3200" dirty="0"/>
          </a:p>
        </p:txBody>
      </p:sp>
      <p:pic>
        <p:nvPicPr>
          <p:cNvPr id="4" name="Picture 3">
            <a:extLst>
              <a:ext uri="{FF2B5EF4-FFF2-40B4-BE49-F238E27FC236}">
                <a16:creationId xmlns:a16="http://schemas.microsoft.com/office/drawing/2014/main" id="{E569C8D1-CCC5-9B95-3A9E-E7C2D8336D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14684" y="308917"/>
            <a:ext cx="1322173" cy="1322173"/>
          </a:xfrm>
          <a:prstGeom prst="rect">
            <a:avLst/>
          </a:prstGeom>
        </p:spPr>
      </p:pic>
    </p:spTree>
    <p:extLst>
      <p:ext uri="{BB962C8B-B14F-4D97-AF65-F5344CB8AC3E}">
        <p14:creationId xmlns:p14="http://schemas.microsoft.com/office/powerpoint/2010/main" val="2991053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817</Words>
  <Application>Microsoft Office PowerPoint</Application>
  <PresentationFormat>Widescreen</PresentationFormat>
  <Paragraphs>102</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When was Walter Tull alive?</vt:lpstr>
      <vt:lpstr>His Family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tcscarnall</dc:creator>
  <cp:lastModifiedBy>tcscarnall</cp:lastModifiedBy>
  <cp:revision>13</cp:revision>
  <dcterms:created xsi:type="dcterms:W3CDTF">2026-08-18T09:07:12Z</dcterms:created>
  <dcterms:modified xsi:type="dcterms:W3CDTF">2026-08-21T12:59:08Z</dcterms:modified>
</cp:coreProperties>
</file>