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7" r:id="rId4"/>
  </p:sldMasterIdLst>
  <p:notesMasterIdLst>
    <p:notesMasterId r:id="rId24"/>
  </p:notesMasterIdLst>
  <p:sldIdLst>
    <p:sldId id="256" r:id="rId5"/>
    <p:sldId id="258" r:id="rId6"/>
    <p:sldId id="259" r:id="rId7"/>
    <p:sldId id="257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71" r:id="rId17"/>
    <p:sldId id="272" r:id="rId18"/>
    <p:sldId id="273" r:id="rId19"/>
    <p:sldId id="274" r:id="rId20"/>
    <p:sldId id="268" r:id="rId21"/>
    <p:sldId id="269" r:id="rId22"/>
    <p:sldId id="270" r:id="rId2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773" autoAdjust="0"/>
    <p:restoredTop sz="91589" autoAdjust="0"/>
  </p:normalViewPr>
  <p:slideViewPr>
    <p:cSldViewPr snapToGrid="0">
      <p:cViewPr varScale="1">
        <p:scale>
          <a:sx n="75" d="100"/>
          <a:sy n="75" d="100"/>
        </p:scale>
        <p:origin x="684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481B1A-678F-446C-AECF-EA39DCAB6AE6}" type="datetimeFigureOut">
              <a:rPr lang="en-GB" smtClean="0"/>
              <a:t>16/08/2026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86108E-86D7-485B-A024-9E9A941332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063085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freepngimg.com/png/18297-samsung-mobile-phone-png-hd" TargetMode="External"/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creativecommons.org/licenses/by-nc/3.0/" TargetMode="Externa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commons.wikimedia.org/w/index.php?curid=7314034" TargetMode="External"/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Relationship Id="rId5" Type="http://schemas.openxmlformats.org/officeDocument/2006/relationships/hyperlink" Target="https://creativecommons.org/licenses/by-sa/2.0/?ref=openverse" TargetMode="External"/><Relationship Id="rId4" Type="http://schemas.openxmlformats.org/officeDocument/2006/relationships/hyperlink" Target="https://www.flickr.com/photos/8435962@N06" TargetMode="Externa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creativecommons.org/licenses/by-nc-sa/4.0/" TargetMode="External"/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mihulli.blogspot.com/2013/04/products.html" TargetMode="External"/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creativecommons.org/licenses/by-nc-nd/3.0/" TargetMode="External"/></Relationships>
</file>

<file path=ppt/notesSlides/_rels/notes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commons.wikimedia.org/w/index.php?curid=26187216" TargetMode="External"/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Relationship Id="rId5" Type="http://schemas.openxmlformats.org/officeDocument/2006/relationships/hyperlink" Target="https://creativecommons.org/licenses/by-sa/3.0/?ref=openverse" TargetMode="External"/><Relationship Id="rId4" Type="http://schemas.openxmlformats.org/officeDocument/2006/relationships/hyperlink" Target="https://commons.wikimedia.org/wiki/User:Nachosan" TargetMode="Externa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dirty="0">
                <a:hlinkClick r:id="rId3" tooltip="https://freepngimg.com/png/18297-samsung-mobile-phone-png-hd"/>
              </a:rPr>
              <a:t>This Photo</a:t>
            </a:r>
            <a:r>
              <a:rPr lang="en-GB" sz="1200" dirty="0"/>
              <a:t> by Unknown Author is licensed under </a:t>
            </a:r>
            <a:r>
              <a:rPr lang="en-GB" sz="1200" dirty="0">
                <a:hlinkClick r:id="rId4" tooltip="https://creativecommons.org/licenses/by-nc/3.0/"/>
              </a:rPr>
              <a:t>CC BY-NC</a:t>
            </a:r>
            <a:endParaRPr lang="en-GB" sz="1200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86108E-86D7-485B-A024-9E9A941332DE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18918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Osama </a:t>
            </a:r>
            <a:r>
              <a:rPr lang="en-GB" dirty="0" err="1"/>
              <a:t>Shukir</a:t>
            </a:r>
            <a:r>
              <a:rPr lang="en-GB" dirty="0"/>
              <a:t> Muhammed Amin FRCP(</a:t>
            </a:r>
            <a:r>
              <a:rPr lang="en-GB" dirty="0" err="1"/>
              <a:t>Glasg</a:t>
            </a:r>
            <a:r>
              <a:rPr lang="en-GB" dirty="0"/>
              <a:t>), CC BY-SA 4.0 &lt;https://creativecommons.org/licenses/by-sa/4.0&gt;, via Wikimedia Commons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86108E-86D7-485B-A024-9E9A941332DE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30186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José-Manuel Benito Álvarez (España) —&gt; </a:t>
            </a:r>
            <a:r>
              <a:rPr lang="en-GB" dirty="0" err="1"/>
              <a:t>Locutus</a:t>
            </a:r>
            <a:r>
              <a:rPr lang="en-GB" dirty="0"/>
              <a:t> Borg, Public domain, via Wikimedia Commons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86108E-86D7-485B-A024-9E9A941332DE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258040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"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Saddle Quern and Rubbing Stone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" by 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4"/>
              </a:rPr>
              <a:t>Claire H.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is licensed under 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5"/>
              </a:rPr>
              <a:t>CC BY-SA 2.0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86108E-86D7-485B-A024-9E9A941332DE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715786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Yelkrokoyade</a:t>
            </a:r>
            <a:r>
              <a:rPr lang="en-US" dirty="0"/>
              <a:t>, CC BY-SA 3.0 &lt;https://creativecommons.org/licenses/by-sa/3.0&gt;, via Wikimedia Commons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86108E-86D7-485B-A024-9E9A941332DE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2871711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© The Trustees of the British Museum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Shared under a 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Creative Commons Attribution-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NonCommercial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-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ShareAlike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 4.0 International (CC BY-NC-SA 4.0)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licence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86108E-86D7-485B-A024-9E9A941332DE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631239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Portable Antiquities Scheme/ The Trustees of the British Museum, CC BY-SA 4.0 &lt;https://creativecommons.org/licenses/by-sa/4.0&gt;, via Wikimedia Commons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86108E-86D7-485B-A024-9E9A941332DE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4574155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dirty="0">
                <a:hlinkClick r:id="rId3" tooltip="https://mihulli.blogspot.com/2013/04/products.html"/>
              </a:rPr>
              <a:t>This Photo</a:t>
            </a:r>
            <a:r>
              <a:rPr lang="en-GB" sz="1200" dirty="0"/>
              <a:t> by Unknown Author is licensed under </a:t>
            </a:r>
            <a:r>
              <a:rPr lang="en-GB" sz="1200" dirty="0">
                <a:hlinkClick r:id="rId4" tooltip="https://creativecommons.org/licenses/by-nc-nd/3.0/"/>
              </a:rPr>
              <a:t>CC BY-NC-ND</a:t>
            </a:r>
            <a:endParaRPr lang="en-GB" sz="1200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86108E-86D7-485B-A024-9E9A941332DE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6484576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"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Human Prehistory in the Kelvingrove carved stone ball Alford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" by 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4"/>
              </a:rPr>
              <a:t>Nachosan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is licensed under 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5"/>
              </a:rPr>
              <a:t>CC BY-SA 3.0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86108E-86D7-485B-A024-9E9A941332DE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16592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0001" y="1449147"/>
            <a:ext cx="10572000" cy="2971051"/>
          </a:xfrm>
        </p:spPr>
        <p:txBody>
          <a:bodyPr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0001" y="5280847"/>
            <a:ext cx="10572000" cy="434974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9EBBA-996F-894A-B54A-D6246ED52CEA}" type="datetimeFigureOut">
              <a:rPr lang="en-US" smtClean="0"/>
              <a:pPr/>
              <a:t>8/16/2026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82354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363651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A1323-8D79-1946-B0D7-40001CF92E9D}" type="datetimeFigureOut">
              <a:rPr lang="en-US" smtClean="0"/>
              <a:pPr/>
              <a:t>8/16/2026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29262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/>
          <p:cNvSpPr/>
          <p:nvPr/>
        </p:nvSpPr>
        <p:spPr bwMode="auto">
          <a:xfrm>
            <a:off x="0" y="1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0" y="0"/>
                </a:moveTo>
                <a:lnTo>
                  <a:pt x="5760" y="0"/>
                </a:lnTo>
                <a:lnTo>
                  <a:pt x="5760" y="3090"/>
                </a:lnTo>
                <a:lnTo>
                  <a:pt x="4817" y="3090"/>
                </a:lnTo>
                <a:lnTo>
                  <a:pt x="4637" y="3270"/>
                </a:lnTo>
                <a:lnTo>
                  <a:pt x="4637" y="3270"/>
                </a:lnTo>
                <a:lnTo>
                  <a:pt x="4633" y="3272"/>
                </a:lnTo>
                <a:lnTo>
                  <a:pt x="4627" y="3275"/>
                </a:lnTo>
                <a:lnTo>
                  <a:pt x="4621" y="3278"/>
                </a:lnTo>
                <a:lnTo>
                  <a:pt x="4616" y="3278"/>
                </a:lnTo>
                <a:lnTo>
                  <a:pt x="4610" y="3278"/>
                </a:lnTo>
                <a:lnTo>
                  <a:pt x="4605" y="3275"/>
                </a:lnTo>
                <a:lnTo>
                  <a:pt x="4599" y="3272"/>
                </a:lnTo>
                <a:lnTo>
                  <a:pt x="4595" y="3270"/>
                </a:lnTo>
                <a:lnTo>
                  <a:pt x="4415" y="3090"/>
                </a:lnTo>
                <a:lnTo>
                  <a:pt x="0" y="309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2951396"/>
            <a:ext cx="10561418" cy="1468800"/>
          </a:xfrm>
        </p:spPr>
        <p:txBody>
          <a:bodyPr anchor="b"/>
          <a:lstStyle>
            <a:lvl1pPr algn="r">
              <a:defRPr sz="4800" b="1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5281201"/>
            <a:ext cx="10561418" cy="433955"/>
          </a:xfrm>
        </p:spPr>
        <p:txBody>
          <a:bodyPr anchor="t">
            <a:no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smtClean="0"/>
              <a:pPr/>
              <a:t>8/16/2026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29030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363876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7415" y="2222287"/>
            <a:ext cx="5194583" cy="3638764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02355-E14B-8545-A8F8-0FE83CC9D524}" type="datetimeFigureOut">
              <a:rPr lang="en-US" smtClean="0"/>
              <a:pPr/>
              <a:t>8/16/2026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61532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4728" y="2174875"/>
            <a:ext cx="5189857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4729" y="2751138"/>
            <a:ext cx="5189856" cy="3109913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7415" y="2174875"/>
            <a:ext cx="5194583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7415" y="2751138"/>
            <a:ext cx="5194583" cy="3109913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40F58-564D-2B4F-AE67-E407BA4FCF45}" type="datetimeFigureOut">
              <a:rPr lang="en-US" smtClean="0"/>
              <a:pPr/>
              <a:t>8/16/2026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21527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A34C8-038E-2045-AF43-DF7DBB8E0E9E}" type="datetimeFigureOut">
              <a:rPr lang="en-US" smtClean="0"/>
              <a:pPr/>
              <a:t>8/16/2026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10193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8C68F-D26B-8F47-958C-23B49CF8A634}" type="datetimeFigureOut">
              <a:rPr lang="en-US" smtClean="0"/>
              <a:pPr/>
              <a:t>8/16/2026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5612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1073151" y="446087"/>
            <a:ext cx="3547533" cy="1814651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3151" y="446088"/>
            <a:ext cx="3547533" cy="161839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446088"/>
            <a:ext cx="6252633" cy="541496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3151" y="2260738"/>
            <a:ext cx="3547533" cy="36003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F5E60-9974-AC48-9591-99C2BB44B7CF}" type="datetimeFigureOut">
              <a:rPr lang="en-US" smtClean="0"/>
              <a:pPr/>
              <a:t>8/16/2026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58974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4728" y="727522"/>
            <a:ext cx="4852988" cy="1617163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Picture Placeholder 11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6098117" y="0"/>
            <a:ext cx="6093883" cy="6858000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algn="ctr">
              <a:buFontTx/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4728" y="2344684"/>
            <a:ext cx="4852988" cy="3516365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85810" y="6041362"/>
            <a:ext cx="976879" cy="365125"/>
          </a:xfrm>
        </p:spPr>
        <p:txBody>
          <a:bodyPr/>
          <a:lstStyle/>
          <a:p>
            <a:fld id="{18C79C5D-2A6F-F04D-97DA-BEF2467B64E4}" type="datetimeFigureOut">
              <a:rPr lang="en-US" smtClean="0"/>
              <a:pPr/>
              <a:t>8/16/2026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0396" y="6041362"/>
            <a:ext cx="3295413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862689" y="5915888"/>
            <a:ext cx="1062155" cy="490599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05179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800600"/>
            <a:ext cx="10561418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5" name="Picture Placeholder 1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0" y="0"/>
            <a:ext cx="12192000" cy="4800600"/>
          </a:xfrm>
          <a:custGeom>
            <a:avLst/>
            <a:gdLst/>
            <a:ahLst/>
            <a:cxnLst/>
            <a:rect l="0" t="0" r="r" b="b"/>
            <a:pathLst>
              <a:path w="5760" h="3289">
                <a:moveTo>
                  <a:pt x="5760" y="0"/>
                </a:moveTo>
                <a:lnTo>
                  <a:pt x="0" y="0"/>
                </a:lnTo>
                <a:lnTo>
                  <a:pt x="0" y="3100"/>
                </a:lnTo>
                <a:lnTo>
                  <a:pt x="943" y="3100"/>
                </a:lnTo>
                <a:lnTo>
                  <a:pt x="1123" y="3281"/>
                </a:lnTo>
                <a:lnTo>
                  <a:pt x="1123" y="3281"/>
                </a:lnTo>
                <a:lnTo>
                  <a:pt x="1127" y="3283"/>
                </a:lnTo>
                <a:lnTo>
                  <a:pt x="1133" y="3286"/>
                </a:lnTo>
                <a:lnTo>
                  <a:pt x="1139" y="3289"/>
                </a:lnTo>
                <a:lnTo>
                  <a:pt x="1144" y="3289"/>
                </a:lnTo>
                <a:lnTo>
                  <a:pt x="1150" y="3289"/>
                </a:lnTo>
                <a:lnTo>
                  <a:pt x="1155" y="3286"/>
                </a:lnTo>
                <a:lnTo>
                  <a:pt x="1161" y="3283"/>
                </a:lnTo>
                <a:lnTo>
                  <a:pt x="1165" y="3281"/>
                </a:lnTo>
                <a:lnTo>
                  <a:pt x="1345" y="3100"/>
                </a:lnTo>
                <a:lnTo>
                  <a:pt x="5760" y="3100"/>
                </a:lnTo>
                <a:lnTo>
                  <a:pt x="5760" y="0"/>
                </a:ln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0000" y="5367338"/>
            <a:ext cx="10561418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79C5D-2A6F-F04D-97DA-BEF2467B64E4}" type="datetimeFigureOut">
              <a:rPr lang="en-US" smtClean="0"/>
              <a:pPr/>
              <a:t>8/16/2026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61385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>
            <a:spLocks noChangeAspect="1"/>
          </p:cNvSpPr>
          <p:nvPr/>
        </p:nvSpPr>
        <p:spPr bwMode="auto">
          <a:xfrm>
            <a:off x="631697" y="1081456"/>
            <a:ext cx="6332416" cy="3239188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0985" y="1238502"/>
            <a:ext cx="5893840" cy="2645912"/>
          </a:xfrm>
        </p:spPr>
        <p:txBody>
          <a:bodyPr anchor="b"/>
          <a:lstStyle>
            <a:lvl1pPr algn="l">
              <a:defRPr sz="4200" b="1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3190" y="4443680"/>
            <a:ext cx="5891636" cy="713241"/>
          </a:xfrm>
        </p:spPr>
        <p:txBody>
          <a:bodyPr anchor="t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7574642" y="1081456"/>
            <a:ext cx="3810001" cy="407546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smtClean="0"/>
              <a:pPr/>
              <a:t>8/16/2026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06523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/>
          <p:cNvSpPr>
            <a:spLocks noChangeAspect="1"/>
          </p:cNvSpPr>
          <p:nvPr/>
        </p:nvSpPr>
        <p:spPr bwMode="auto">
          <a:xfrm>
            <a:off x="1140884" y="2286585"/>
            <a:ext cx="4895115" cy="2503972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Title 1"/>
          <p:cNvSpPr>
            <a:spLocks noGrp="1"/>
          </p:cNvSpPr>
          <p:nvPr>
            <p:ph type="title"/>
          </p:nvPr>
        </p:nvSpPr>
        <p:spPr>
          <a:xfrm>
            <a:off x="1357089" y="2435957"/>
            <a:ext cx="4382521" cy="2007789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6156000" y="2286000"/>
            <a:ext cx="4880300" cy="229552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54567-0DE4-3F47-BF90-CB84690072F9}" type="datetimeFigureOut">
              <a:rPr lang="en-US" smtClean="0"/>
              <a:pPr/>
              <a:t>8/16/2026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32823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52C72-DE31-F449-A4ED-4C594FD91407}" type="datetimeFigureOut">
              <a:rPr lang="en-US" smtClean="0"/>
              <a:pPr/>
              <a:t>8/16/2026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520696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7669651" y="446089"/>
            <a:ext cx="4522349" cy="5414962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183540" y="586171"/>
            <a:ext cx="2494791" cy="51347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001" y="446089"/>
            <a:ext cx="6611540" cy="5414962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2726E-379B-B349-9EED-81ED093FA806}" type="datetimeFigureOut">
              <a:rPr lang="en-US" smtClean="0"/>
              <a:pPr/>
              <a:t>8/16/2026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96910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2184401"/>
            <a:ext cx="10563285" cy="3674397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1514" y="6041362"/>
            <a:ext cx="864432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334626" y="6041362"/>
            <a:ext cx="1343706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09B482E8-6E0E-1B4F-B1FD-C69DB9E858D9}" type="datetimeFigureOut">
              <a:rPr lang="en-US" smtClean="0"/>
              <a:pPr/>
              <a:t>8/16/2026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331" y="5915888"/>
            <a:ext cx="1062155" cy="490599"/>
          </a:xfrm>
          <a:prstGeom prst="rect">
            <a:avLst/>
          </a:prstGeom>
        </p:spPr>
        <p:txBody>
          <a:bodyPr vert="horz" lIns="91440" tIns="45720" rIns="91440" bIns="10800" rtlCol="0" anchor="b"/>
          <a:lstStyle>
            <a:lvl1pPr algn="r">
              <a:defRPr sz="20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231152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73" r:id="rId6"/>
    <p:sldLayoutId id="2147483674" r:id="rId7"/>
    <p:sldLayoutId id="2147483675" r:id="rId8"/>
    <p:sldLayoutId id="2147483676" r:id="rId9"/>
    <p:sldLayoutId id="2147483677" r:id="rId10"/>
    <p:sldLayoutId id="2147483678" r:id="rId11"/>
    <p:sldLayoutId id="2147483679" r:id="rId12"/>
    <p:sldLayoutId id="2147483680" r:id="rId13"/>
    <p:sldLayoutId id="2147483681" r:id="rId14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000" b="1" kern="1200">
          <a:solidFill>
            <a:srgbClr val="FEFEFE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4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freepngimg.com/png/18297-samsung-mobile-phone-png-hd" TargetMode="Externa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mihulli.blogspot.com/2013/04/products.html" TargetMode="Externa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Alien</a:t>
            </a:r>
            <a:br>
              <a:rPr lang="en-GB" dirty="0"/>
            </a:br>
            <a:r>
              <a:rPr lang="en-GB" dirty="0"/>
              <a:t>Archaeology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The Stone Age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82739FA-AD0E-53A2-70E6-225F71FF2421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195647" y="1449147"/>
            <a:ext cx="5076092" cy="4689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72047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Hello! I’m Bob!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3826" y="2222287"/>
            <a:ext cx="7593496" cy="3636511"/>
          </a:xfrm>
        </p:spPr>
        <p:txBody>
          <a:bodyPr>
            <a:normAutofit/>
          </a:bodyPr>
          <a:lstStyle/>
          <a:p>
            <a:r>
              <a:rPr lang="en-GB" sz="2800" dirty="0"/>
              <a:t> I’m an alien from a different planet!</a:t>
            </a:r>
          </a:p>
          <a:p>
            <a:r>
              <a:rPr lang="en-GB" sz="2800" dirty="0"/>
              <a:t> I’ve come to see what it is like on Earth.</a:t>
            </a:r>
          </a:p>
          <a:p>
            <a:r>
              <a:rPr lang="en-GB" sz="2800" dirty="0"/>
              <a:t> You have such strange objects that we don’t have on my planet.  And I have no idea what you do with them!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F2537E5-3E60-E3E7-2D4F-D9C084BDD8D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332785" y="1836009"/>
            <a:ext cx="5076092" cy="4689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00538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 mean, what is THIS?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8"/>
            <a:ext cx="2952260" cy="93173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3600" dirty="0"/>
              <a:t>What is it?</a:t>
            </a: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810000" y="4743167"/>
            <a:ext cx="2952260" cy="931730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4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2" charset="2"/>
              <a:buNone/>
            </a:pPr>
            <a:r>
              <a:rPr lang="en-GB" sz="3600" dirty="0"/>
              <a:t>How do you use it?</a:t>
            </a: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8644180" y="2148672"/>
            <a:ext cx="2952260" cy="931730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4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2" charset="2"/>
              <a:buNone/>
            </a:pPr>
            <a:r>
              <a:rPr lang="en-GB" sz="3600" dirty="0"/>
              <a:t>Where does it live?</a:t>
            </a: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8644180" y="4892601"/>
            <a:ext cx="2952260" cy="931730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4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2" charset="2"/>
              <a:buNone/>
            </a:pPr>
            <a:r>
              <a:rPr lang="en-GB" sz="3600" dirty="0"/>
              <a:t>Who uses it?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7665DAB-6138-C0B9-C103-0D3F01CC9EE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3406848" y="1880981"/>
            <a:ext cx="4873551" cy="46704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23502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What do Archaeologists do?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809" y="2222287"/>
            <a:ext cx="6347791" cy="3636511"/>
          </a:xfrm>
        </p:spPr>
        <p:txBody>
          <a:bodyPr>
            <a:normAutofit/>
          </a:bodyPr>
          <a:lstStyle/>
          <a:p>
            <a:r>
              <a:rPr lang="en-GB" sz="2400" dirty="0"/>
              <a:t>Archaeologists dig up the remains of the past.</a:t>
            </a:r>
          </a:p>
          <a:p>
            <a:r>
              <a:rPr lang="en-GB" sz="2400" dirty="0"/>
              <a:t>Sometimes, they don’t know what they have found.</a:t>
            </a:r>
          </a:p>
          <a:p>
            <a:r>
              <a:rPr lang="en-GB" sz="2400" dirty="0"/>
              <a:t>Just like an alien looking at our objects, they have to figure out what it was used for.  </a:t>
            </a:r>
          </a:p>
        </p:txBody>
      </p:sp>
      <p:pic>
        <p:nvPicPr>
          <p:cNvPr id="4" name="Picture 2" descr="Archaeologists studying Carian tomb in Milas Becin">
            <a:extLst>
              <a:ext uri="{FF2B5EF4-FFF2-40B4-BE49-F238E27FC236}">
                <a16:creationId xmlns:a16="http://schemas.microsoft.com/office/drawing/2014/main" id="{A3162D12-B0EB-D9B1-DBBB-DFFB94889C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37854" y="2084996"/>
            <a:ext cx="3629905" cy="4208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D684BD7-D816-F85E-07F8-0FF391A0A392}"/>
              </a:ext>
            </a:extLst>
          </p:cNvPr>
          <p:cNvSpPr txBox="1"/>
          <p:nvPr/>
        </p:nvSpPr>
        <p:spPr>
          <a:xfrm>
            <a:off x="8037853" y="6293581"/>
            <a:ext cx="362990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dirty="0">
                <a:solidFill>
                  <a:schemeClr val="bg2">
                    <a:lumMod val="75000"/>
                    <a:lumOff val="25000"/>
                  </a:schemeClr>
                </a:solidFill>
              </a:rPr>
              <a:t>"Archaeologists studying Carian tomb in Milas Becin" by Ms. Yasemin Polat is licensed under CC BY-SA 3.0.</a:t>
            </a:r>
            <a:endParaRPr lang="en-GB" sz="1000" dirty="0">
              <a:solidFill>
                <a:schemeClr val="bg2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00738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Stone Age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3200" dirty="0"/>
              <a:t> The Stone Age started about 250,000</a:t>
            </a:r>
            <a:r>
              <a:rPr lang="en-GB" sz="2000" dirty="0"/>
              <a:t>BC</a:t>
            </a:r>
            <a:r>
              <a:rPr lang="en-GB" sz="3200" dirty="0"/>
              <a:t> until about 2200</a:t>
            </a:r>
            <a:r>
              <a:rPr lang="en-GB" sz="2000" dirty="0"/>
              <a:t>BC</a:t>
            </a:r>
            <a:r>
              <a:rPr lang="en-GB" sz="3200" dirty="0"/>
              <a:t>.  </a:t>
            </a:r>
          </a:p>
          <a:p>
            <a:r>
              <a:rPr lang="en-GB" sz="3200" dirty="0"/>
              <a:t> Many of the things they used every day, do not exist today.  </a:t>
            </a:r>
          </a:p>
          <a:p>
            <a:r>
              <a:rPr lang="en-GB" sz="3200" dirty="0"/>
              <a:t> Sometimes it can be difficult for archaeologists to work out what they are.</a:t>
            </a:r>
          </a:p>
        </p:txBody>
      </p:sp>
    </p:spTree>
    <p:extLst>
      <p:ext uri="{BB962C8B-B14F-4D97-AF65-F5344CB8AC3E}">
        <p14:creationId xmlns:p14="http://schemas.microsoft.com/office/powerpoint/2010/main" val="3042938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Bob’s Challenge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7159097" cy="3636511"/>
          </a:xfrm>
        </p:spPr>
        <p:txBody>
          <a:bodyPr>
            <a:normAutofit/>
          </a:bodyPr>
          <a:lstStyle/>
          <a:p>
            <a:r>
              <a:rPr lang="en-GB" sz="2800" dirty="0"/>
              <a:t> Bob has found some objects from the Stone Age.</a:t>
            </a:r>
          </a:p>
          <a:p>
            <a:r>
              <a:rPr lang="en-GB" sz="2800" dirty="0"/>
              <a:t> He has asked you to draw or write what you think they might be or how they are used.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06AC1AD-ED9E-86B3-AB96-E694EB08AD87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6805"/>
          <a:stretch>
            <a:fillRect/>
          </a:stretch>
        </p:blipFill>
        <p:spPr>
          <a:xfrm>
            <a:off x="7285892" y="2336799"/>
            <a:ext cx="5052646" cy="4708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70658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1.</a:t>
            </a: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7E76D33D-51D4-4E2D-33C4-847BBC497B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4288" y="0"/>
            <a:ext cx="454183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576164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1. It’s a stone hand axe!</a:t>
            </a: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DFEF51EF-BF28-A8D6-3B72-B0FE1E516D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8728" y="1866900"/>
            <a:ext cx="5174544" cy="4902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874803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2. </a:t>
            </a:r>
          </a:p>
        </p:txBody>
      </p:sp>
      <p:pic>
        <p:nvPicPr>
          <p:cNvPr id="4098" name="Picture 2" descr="Saddle Quern and Rubbing Stone">
            <a:extLst>
              <a:ext uri="{FF2B5EF4-FFF2-40B4-BE49-F238E27FC236}">
                <a16:creationId xmlns:a16="http://schemas.microsoft.com/office/drawing/2014/main" id="{FBFB7F9B-60C4-6AD4-4165-5B97969948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6800" y="1219200"/>
            <a:ext cx="7518400" cy="563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542606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2. It’s a quern (for making flour)!</a:t>
            </a:r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134CAA42-CC2E-F470-F6DD-701F952953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8600" y="1945321"/>
            <a:ext cx="6654800" cy="46999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176253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3.</a:t>
            </a:r>
          </a:p>
        </p:txBody>
      </p:sp>
      <p:pic>
        <p:nvPicPr>
          <p:cNvPr id="11266" name="Picture 2" descr="COMPASS Title: Red deer antler head-dress">
            <a:extLst>
              <a:ext uri="{FF2B5EF4-FFF2-40B4-BE49-F238E27FC236}">
                <a16:creationId xmlns:a16="http://schemas.microsoft.com/office/drawing/2014/main" id="{0F262B9B-F197-45C6-B69F-D210B266C1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28564" y="1028183"/>
            <a:ext cx="7734872" cy="53826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438486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3. It’s a skull headdress (but not sure of the purpose).</a:t>
            </a:r>
          </a:p>
        </p:txBody>
      </p:sp>
      <p:pic>
        <p:nvPicPr>
          <p:cNvPr id="12290" name="Picture 2" descr="Antler Headdresses Publication - Archaeology, The University of York">
            <a:extLst>
              <a:ext uri="{FF2B5EF4-FFF2-40B4-BE49-F238E27FC236}">
                <a16:creationId xmlns:a16="http://schemas.microsoft.com/office/drawing/2014/main" id="{0AEFF0B1-825D-42A5-BB96-1C7C9BAC81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54052" y="1865603"/>
            <a:ext cx="8204348" cy="45452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625240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4.</a:t>
            </a:r>
          </a:p>
        </p:txBody>
      </p:sp>
      <p:pic>
        <p:nvPicPr>
          <p:cNvPr id="6148" name="Picture 4" descr="Star Carr pendant 1">
            <a:extLst>
              <a:ext uri="{FF2B5EF4-FFF2-40B4-BE49-F238E27FC236}">
                <a16:creationId xmlns:a16="http://schemas.microsoft.com/office/drawing/2014/main" id="{9890D92C-4E79-5CA2-9645-58B2BE0441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0538" y="0"/>
            <a:ext cx="612933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583272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4. It’s a stone pendant (necklace).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ED5E39D-5205-502D-B322-CECC82516A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4235450" y="1991212"/>
            <a:ext cx="3314700" cy="441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887377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5.</a:t>
            </a:r>
          </a:p>
        </p:txBody>
      </p:sp>
      <p:pic>
        <p:nvPicPr>
          <p:cNvPr id="7170" name="Picture 2">
            <a:extLst>
              <a:ext uri="{FF2B5EF4-FFF2-40B4-BE49-F238E27FC236}">
                <a16:creationId xmlns:a16="http://schemas.microsoft.com/office/drawing/2014/main" id="{F6F8A6A4-2C73-DC03-E2F1-AE49B266D6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8250" y="0"/>
            <a:ext cx="209391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3820465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5. It’s an antler harpoon for fishing.</a:t>
            </a:r>
          </a:p>
        </p:txBody>
      </p:sp>
      <p:pic>
        <p:nvPicPr>
          <p:cNvPr id="8194" name="Picture 2" descr="May be an image of fish hook and arctic">
            <a:extLst>
              <a:ext uri="{FF2B5EF4-FFF2-40B4-BE49-F238E27FC236}">
                <a16:creationId xmlns:a16="http://schemas.microsoft.com/office/drawing/2014/main" id="{3BAA16E5-6A14-5542-940D-50DD8685E0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1400" y="2184676"/>
            <a:ext cx="7569199" cy="42261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3186483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6.</a:t>
            </a:r>
          </a:p>
        </p:txBody>
      </p:sp>
      <p:pic>
        <p:nvPicPr>
          <p:cNvPr id="9218" name="Picture 2" descr="Human Prehistory in the Kelvingrove carved stone ball Alford">
            <a:extLst>
              <a:ext uri="{FF2B5EF4-FFF2-40B4-BE49-F238E27FC236}">
                <a16:creationId xmlns:a16="http://schemas.microsoft.com/office/drawing/2014/main" id="{1E4816B0-9134-77DE-111C-9FDB1B1632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7111" y="1697660"/>
            <a:ext cx="5057775" cy="46242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5862762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6. Carved Stone Ball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7424" y="2262044"/>
            <a:ext cx="10554574" cy="3636511"/>
          </a:xfrm>
        </p:spPr>
        <p:txBody>
          <a:bodyPr>
            <a:normAutofit/>
          </a:bodyPr>
          <a:lstStyle/>
          <a:p>
            <a:r>
              <a:rPr lang="en-GB" sz="3600" dirty="0"/>
              <a:t> </a:t>
            </a:r>
            <a:r>
              <a:rPr lang="en-GB" sz="3600" dirty="0" err="1"/>
              <a:t>Er</a:t>
            </a:r>
            <a:r>
              <a:rPr lang="en-GB" sz="3600" dirty="0"/>
              <a:t>….  We don’t know what this is for either!</a:t>
            </a:r>
          </a:p>
          <a:p>
            <a:endParaRPr lang="en-GB" sz="3600" dirty="0"/>
          </a:p>
          <a:p>
            <a:r>
              <a:rPr lang="en-GB" sz="3600" dirty="0"/>
              <a:t> It’s a mystery!</a:t>
            </a:r>
          </a:p>
        </p:txBody>
      </p:sp>
    </p:spTree>
    <p:extLst>
      <p:ext uri="{BB962C8B-B14F-4D97-AF65-F5344CB8AC3E}">
        <p14:creationId xmlns:p14="http://schemas.microsoft.com/office/powerpoint/2010/main" val="134752612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val Callout 10"/>
          <p:cNvSpPr/>
          <p:nvPr/>
        </p:nvSpPr>
        <p:spPr>
          <a:xfrm>
            <a:off x="5934303" y="183997"/>
            <a:ext cx="5524537" cy="3224698"/>
          </a:xfrm>
          <a:prstGeom prst="wedgeEllipseCallout">
            <a:avLst>
              <a:gd name="adj1" fmla="val -59453"/>
              <a:gd name="adj2" fmla="val 62500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4400" dirty="0"/>
              <a:t>Thanks everyone!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1199543-13FF-56DF-E55F-94B71590B4D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33160" y="2168769"/>
            <a:ext cx="5076092" cy="4689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755745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Quotable">
  <a:themeElements>
    <a:clrScheme name="Yellow">
      <a:dk1>
        <a:sysClr val="windowText" lastClr="000000"/>
      </a:dk1>
      <a:lt1>
        <a:sysClr val="window" lastClr="FFFFFF"/>
      </a:lt1>
      <a:dk2>
        <a:srgbClr val="39302A"/>
      </a:dk2>
      <a:lt2>
        <a:srgbClr val="E5DEDB"/>
      </a:lt2>
      <a:accent1>
        <a:srgbClr val="FFCA08"/>
      </a:accent1>
      <a:accent2>
        <a:srgbClr val="F8931D"/>
      </a:accent2>
      <a:accent3>
        <a:srgbClr val="CE8D3E"/>
      </a:accent3>
      <a:accent4>
        <a:srgbClr val="EC7016"/>
      </a:accent4>
      <a:accent5>
        <a:srgbClr val="E64823"/>
      </a:accent5>
      <a:accent6>
        <a:srgbClr val="9C6A6A"/>
      </a:accent6>
      <a:hlink>
        <a:srgbClr val="2998E3"/>
      </a:hlink>
      <a:folHlink>
        <a:srgbClr val="7F723D"/>
      </a:folHlink>
    </a:clrScheme>
    <a:fontScheme name="Quotable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Quotable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lumMod val="105000"/>
              </a:schemeClr>
            </a:gs>
            <a:gs pos="100000">
              <a:schemeClr val="phClr">
                <a:tint val="9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  <a:lumMod val="102000"/>
              </a:schemeClr>
              <a:schemeClr val="phClr">
                <a:shade val="98000"/>
                <a:lumMod val="98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63500" dist="25400" dir="13500000">
              <a:srgbClr val="000000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Quotable" id="{39EC5628-30ED-4578-ACD8-9820EDB8E15A}" vid="{7AF46513-5B0D-4B03-9323-32F3F0BFC9D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49923DC655DC547B6F5E5902811A124" ma:contentTypeVersion="13" ma:contentTypeDescription="Create a new document." ma:contentTypeScope="" ma:versionID="018c65d8ee8bab939e0222b1424cd41c">
  <xsd:schema xmlns:xsd="http://www.w3.org/2001/XMLSchema" xmlns:xs="http://www.w3.org/2001/XMLSchema" xmlns:p="http://schemas.microsoft.com/office/2006/metadata/properties" xmlns:ns2="d1e213a8-9a50-4ad7-937b-0126c923e10c" xmlns:ns3="8e2b602f-2fec-491a-86fc-492c80f25f63" targetNamespace="http://schemas.microsoft.com/office/2006/metadata/properties" ma:root="true" ma:fieldsID="57238566bb4fef5e9d282a2c98a78df8" ns2:_="" ns3:_="">
    <xsd:import namespace="d1e213a8-9a50-4ad7-937b-0126c923e10c"/>
    <xsd:import namespace="8e2b602f-2fec-491a-86fc-492c80f25f6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1e213a8-9a50-4ad7-937b-0126c923e10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Location" ma:index="14" nillable="true" ma:displayName="Location" ma:internalName="MediaServiceLocation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e2b602f-2fec-491a-86fc-492c80f25f63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C3F90E9-FF65-41BD-8732-10FD1E1B022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1e213a8-9a50-4ad7-937b-0126c923e10c"/>
    <ds:schemaRef ds:uri="8e2b602f-2fec-491a-86fc-492c80f25f6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88A2F4A2-7222-4B39-AEEC-8FEDF6022F02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CEE3BF29-0733-48A7-A6C8-6F7CEAAED9ED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TM03457503[[fn=Quotable]]</Template>
  <TotalTime>160</TotalTime>
  <Words>498</Words>
  <Application>Microsoft Office PowerPoint</Application>
  <PresentationFormat>Widescreen</PresentationFormat>
  <Paragraphs>57</Paragraphs>
  <Slides>19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4" baseType="lpstr">
      <vt:lpstr>Arial</vt:lpstr>
      <vt:lpstr>Calibri</vt:lpstr>
      <vt:lpstr>Century Gothic</vt:lpstr>
      <vt:lpstr>Wingdings 2</vt:lpstr>
      <vt:lpstr>Quotable</vt:lpstr>
      <vt:lpstr>Alien Archaeology</vt:lpstr>
      <vt:lpstr>Hello! I’m Bob!</vt:lpstr>
      <vt:lpstr>I mean, what is THIS?</vt:lpstr>
      <vt:lpstr>What do Archaeologists do?</vt:lpstr>
      <vt:lpstr>The Stone Age</vt:lpstr>
      <vt:lpstr>Bob’s Challenge</vt:lpstr>
      <vt:lpstr>1.</vt:lpstr>
      <vt:lpstr>1. It’s a stone hand axe!</vt:lpstr>
      <vt:lpstr>2. </vt:lpstr>
      <vt:lpstr>2. It’s a quern (for making flour)!</vt:lpstr>
      <vt:lpstr>3.</vt:lpstr>
      <vt:lpstr>3. It’s a skull headdress (but not sure of the purpose).</vt:lpstr>
      <vt:lpstr>4.</vt:lpstr>
      <vt:lpstr>4. It’s a stone pendant (necklace).</vt:lpstr>
      <vt:lpstr>5.</vt:lpstr>
      <vt:lpstr>5. It’s an antler harpoon for fishing.</vt:lpstr>
      <vt:lpstr>6.</vt:lpstr>
      <vt:lpstr>6. Carved Stone Ball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Alien Archaeology</dc:title>
  <dc:creator>SnowflakeShona</dc:creator>
  <cp:lastModifiedBy>tcscarnall</cp:lastModifiedBy>
  <cp:revision>21</cp:revision>
  <dcterms:created xsi:type="dcterms:W3CDTF">2016-11-01T21:22:19Z</dcterms:created>
  <dcterms:modified xsi:type="dcterms:W3CDTF">2026-08-16T15:06:32Z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0x010100F49923DC655DC547B6F5E5902811A124</vt:lpwstr>
  </property>
  <property fmtid="{D5CDD505-2E9C-101B-9397-08002B2CF9AE}" pid="3" name="Order">
    <vt:r8>6671400</vt:r8>
  </property>
</Properties>
</file>