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7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 snapToGrid="0">
      <p:cViewPr varScale="1">
        <p:scale>
          <a:sx n="78" d="100"/>
          <a:sy n="78" d="100"/>
        </p:scale>
        <p:origin x="97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1204564-CC6F-EE82-1A89-C9F7192FEA64}"/>
              </a:ext>
            </a:extLst>
          </p:cNvPr>
          <p:cNvSpPr/>
          <p:nvPr userDrawn="1"/>
        </p:nvSpPr>
        <p:spPr>
          <a:xfrm>
            <a:off x="289367" y="335666"/>
            <a:ext cx="11493661" cy="622718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3460FB-6325-7B6D-3DF0-4C2CA45536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60EFA-35BF-BD3D-3294-7AD59A0D5A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DBCDAA-42E0-E508-38F2-C5F4B3D1C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7FAFB-9FB4-42DD-8671-476F1FB0885B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0BA254-78FC-DCAD-F431-0506F9591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5EB52A-F6BD-E092-A431-660FF6735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9D706-0FDC-4A01-B568-19B4457430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8204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A320ABA-7286-3B14-E030-855EBA182D35}"/>
              </a:ext>
            </a:extLst>
          </p:cNvPr>
          <p:cNvSpPr/>
          <p:nvPr userDrawn="1"/>
        </p:nvSpPr>
        <p:spPr>
          <a:xfrm>
            <a:off x="416689" y="365125"/>
            <a:ext cx="11262167" cy="61277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006668-A7A2-5AF7-9044-2E2F69359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E8D299-D3B5-37E2-04D7-6D5D787210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2771FD-78F8-12C2-33E6-608BA2326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7FAFB-9FB4-42DD-8671-476F1FB0885B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9E1ACD-22BC-90B4-C379-AA7E132B6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4841E7-654A-5150-A986-E631D5F20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9D706-0FDC-4A01-B568-19B4457430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3277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2BA92-A70C-22D3-248A-42D0F8699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7BE72C-D777-8EC8-7822-3487CC0947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D9B93A-2A3F-B59E-BF0C-517251180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7FAFB-9FB4-42DD-8671-476F1FB0885B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A0D47D-5052-7E1E-A508-1809002B9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8558B5-209C-62CE-F463-C54E5187E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9D706-0FDC-4A01-B568-19B4457430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1269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77A87-6DDB-8827-BCFA-076074D4C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A6DC2A-BD8C-717B-F42B-37126E18B5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AE2803-EC02-E405-5103-7C03BF00A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0A7A59-C786-D606-089B-63BBF6CC3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7FAFB-9FB4-42DD-8671-476F1FB0885B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10F74E-ED25-4919-B971-517BCF2D9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948FD5-560D-18D6-793F-F8A9C70B3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9D706-0FDC-4A01-B568-19B4457430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688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F1E6A-B6BD-C18C-6672-63B7C478E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D97DDD-ACB0-9DE7-C0B4-771C87ADFC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1D1D57-6997-6E17-973A-7FA2AF2B9E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3C6386-215B-A962-45E2-958918BF7A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593A71-9C42-1377-E000-DF0DE2096E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7EE3E7-964F-3528-06CB-07CF32AE8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7FAFB-9FB4-42DD-8671-476F1FB0885B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7ED649-22B8-6865-7E86-9FDECCADE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A82172F-90C1-EAC7-2560-1F03A8275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9D706-0FDC-4A01-B568-19B4457430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908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A3309-E402-E854-17A0-34DDE4BC6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82E448-39A8-F10D-DBBE-54E78FE89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7FAFB-9FB4-42DD-8671-476F1FB0885B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3B8931-69AC-1FEB-7C94-9BCA3D474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55CA9E-AF08-CF4F-5E9A-792795783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9D706-0FDC-4A01-B568-19B4457430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4031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88BF14-05BF-55FD-1FAF-3C61CDED9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7FAFB-9FB4-42DD-8671-476F1FB0885B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22FEE3-B4FC-D2CE-9959-D5A2EFE3A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E0023B-1B20-91F8-F27F-1D5C7E936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9D706-0FDC-4A01-B568-19B4457430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9286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42BF8-6167-1009-53EF-F47C8E7AE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78C7C3-62B0-5B88-F76A-DEA9F50AA0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FB3AB2-34A8-9D2E-07FA-52E46F66DA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DB688F-B86A-9460-5AC1-B30467D32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7FAFB-9FB4-42DD-8671-476F1FB0885B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BC8B8B-7D9E-5251-C863-11861B732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382E09-320C-8219-73DC-8DD44717A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9D706-0FDC-4A01-B568-19B4457430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9939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E52A5-AC0D-B8D8-B6A2-6EEAD8862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4A4662D-8F15-C341-3960-E99220816D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1E6790-C1E5-32B6-8737-65D570EE90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5C8B60-DBE8-1E0F-6637-F1FE0123FC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7FAFB-9FB4-42DD-8671-476F1FB0885B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B3A3B1-87BA-0888-0476-3C533D581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C69DA9-03C3-8C13-2124-5D9AE4E5E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9D706-0FDC-4A01-B568-19B4457430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7973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43C4F-40AD-4E53-DD43-E5A441F33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C4C54A-4FB3-3625-9728-B391106D98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CA41AD-0FB1-3878-7FFA-6A41345FA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7FAFB-9FB4-42DD-8671-476F1FB0885B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1DC40E-5E11-E6BF-532F-127FA0145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294CEE-DB56-4956-D534-5DFB4C26F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9D706-0FDC-4A01-B568-19B4457430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5293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A26E713-50D0-53BF-C327-27F558C854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3AB332-C5E5-E158-5C98-704BA1DCA6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B1C22A-3626-7ECD-ED6C-8E95FACD5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7FAFB-9FB4-42DD-8671-476F1FB0885B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90FFA-725A-7E0A-3DA1-0CD2FCA3E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634B5C-326B-5161-9B67-D21E3D1CF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9D706-0FDC-4A01-B568-19B4457430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641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44A0CF-2C01-F08D-2427-0F4F611368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93FAD1-93E5-A0CF-BC69-122167B78C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08A729-8EFF-736F-F35B-0F1D83DF0A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97FAFB-9FB4-42DD-8671-476F1FB0885B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65F562-8373-753D-59DF-EE5DF4E220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9B0E57-0C5D-1525-4E18-112C4737A2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C9D706-0FDC-4A01-B568-19B4457430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03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82BEDC3-6529-5827-F3A8-CC90BCFB7371}"/>
              </a:ext>
            </a:extLst>
          </p:cNvPr>
          <p:cNvSpPr txBox="1"/>
          <p:nvPr/>
        </p:nvSpPr>
        <p:spPr>
          <a:xfrm>
            <a:off x="2222157" y="197707"/>
            <a:ext cx="77476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u="sng" dirty="0"/>
              <a:t>Black History Month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F797C6-9BF7-3E21-AE70-FCB547E4F255}"/>
              </a:ext>
            </a:extLst>
          </p:cNvPr>
          <p:cNvSpPr txBox="1"/>
          <p:nvPr/>
        </p:nvSpPr>
        <p:spPr>
          <a:xfrm>
            <a:off x="2537254" y="1859340"/>
            <a:ext cx="71174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600" b="1" dirty="0"/>
              <a:t>Mary Seacole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519470-FFA0-C2CC-B00D-DC9F8A57184A}"/>
              </a:ext>
            </a:extLst>
          </p:cNvPr>
          <p:cNvSpPr txBox="1"/>
          <p:nvPr/>
        </p:nvSpPr>
        <p:spPr>
          <a:xfrm>
            <a:off x="790832" y="4843849"/>
            <a:ext cx="10651525" cy="16312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b="1" u="sng" dirty="0"/>
              <a:t>Vocabulary</a:t>
            </a:r>
          </a:p>
          <a:p>
            <a:endParaRPr lang="en-GB" dirty="0"/>
          </a:p>
          <a:p>
            <a:r>
              <a:rPr lang="en-US" sz="3200" dirty="0"/>
              <a:t>Nurse			soldier		treatment</a:t>
            </a:r>
          </a:p>
          <a:p>
            <a:r>
              <a:rPr lang="en-US" sz="3200" dirty="0"/>
              <a:t>autobiography		war			cholera</a:t>
            </a:r>
            <a:endParaRPr lang="en-GB" sz="32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2EA2EB1-FFEF-E689-B0D4-9360657106C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51755" y="358345"/>
            <a:ext cx="1322173" cy="1322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842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96714BA-E0A2-0B0A-1372-7B20600139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9165335"/>
              </p:ext>
            </p:extLst>
          </p:nvPr>
        </p:nvGraphicFramePr>
        <p:xfrm>
          <a:off x="914277" y="3876335"/>
          <a:ext cx="10439544" cy="55974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4981">
                  <a:extLst>
                    <a:ext uri="{9D8B030D-6E8A-4147-A177-3AD203B41FA5}">
                      <a16:colId xmlns:a16="http://schemas.microsoft.com/office/drawing/2014/main" val="182381461"/>
                    </a:ext>
                  </a:extLst>
                </a:gridCol>
                <a:gridCol w="434981">
                  <a:extLst>
                    <a:ext uri="{9D8B030D-6E8A-4147-A177-3AD203B41FA5}">
                      <a16:colId xmlns:a16="http://schemas.microsoft.com/office/drawing/2014/main" val="1431882765"/>
                    </a:ext>
                  </a:extLst>
                </a:gridCol>
                <a:gridCol w="434981">
                  <a:extLst>
                    <a:ext uri="{9D8B030D-6E8A-4147-A177-3AD203B41FA5}">
                      <a16:colId xmlns:a16="http://schemas.microsoft.com/office/drawing/2014/main" val="2998593696"/>
                    </a:ext>
                  </a:extLst>
                </a:gridCol>
                <a:gridCol w="434981">
                  <a:extLst>
                    <a:ext uri="{9D8B030D-6E8A-4147-A177-3AD203B41FA5}">
                      <a16:colId xmlns:a16="http://schemas.microsoft.com/office/drawing/2014/main" val="2409984505"/>
                    </a:ext>
                  </a:extLst>
                </a:gridCol>
                <a:gridCol w="434981">
                  <a:extLst>
                    <a:ext uri="{9D8B030D-6E8A-4147-A177-3AD203B41FA5}">
                      <a16:colId xmlns:a16="http://schemas.microsoft.com/office/drawing/2014/main" val="2472055640"/>
                    </a:ext>
                  </a:extLst>
                </a:gridCol>
                <a:gridCol w="434981">
                  <a:extLst>
                    <a:ext uri="{9D8B030D-6E8A-4147-A177-3AD203B41FA5}">
                      <a16:colId xmlns:a16="http://schemas.microsoft.com/office/drawing/2014/main" val="1143114834"/>
                    </a:ext>
                  </a:extLst>
                </a:gridCol>
                <a:gridCol w="434981">
                  <a:extLst>
                    <a:ext uri="{9D8B030D-6E8A-4147-A177-3AD203B41FA5}">
                      <a16:colId xmlns:a16="http://schemas.microsoft.com/office/drawing/2014/main" val="1526094768"/>
                    </a:ext>
                  </a:extLst>
                </a:gridCol>
                <a:gridCol w="434981">
                  <a:extLst>
                    <a:ext uri="{9D8B030D-6E8A-4147-A177-3AD203B41FA5}">
                      <a16:colId xmlns:a16="http://schemas.microsoft.com/office/drawing/2014/main" val="840938228"/>
                    </a:ext>
                  </a:extLst>
                </a:gridCol>
                <a:gridCol w="434981">
                  <a:extLst>
                    <a:ext uri="{9D8B030D-6E8A-4147-A177-3AD203B41FA5}">
                      <a16:colId xmlns:a16="http://schemas.microsoft.com/office/drawing/2014/main" val="3793262021"/>
                    </a:ext>
                  </a:extLst>
                </a:gridCol>
                <a:gridCol w="434981">
                  <a:extLst>
                    <a:ext uri="{9D8B030D-6E8A-4147-A177-3AD203B41FA5}">
                      <a16:colId xmlns:a16="http://schemas.microsoft.com/office/drawing/2014/main" val="2814094568"/>
                    </a:ext>
                  </a:extLst>
                </a:gridCol>
                <a:gridCol w="434981">
                  <a:extLst>
                    <a:ext uri="{9D8B030D-6E8A-4147-A177-3AD203B41FA5}">
                      <a16:colId xmlns:a16="http://schemas.microsoft.com/office/drawing/2014/main" val="4239689725"/>
                    </a:ext>
                  </a:extLst>
                </a:gridCol>
                <a:gridCol w="434981">
                  <a:extLst>
                    <a:ext uri="{9D8B030D-6E8A-4147-A177-3AD203B41FA5}">
                      <a16:colId xmlns:a16="http://schemas.microsoft.com/office/drawing/2014/main" val="2869517201"/>
                    </a:ext>
                  </a:extLst>
                </a:gridCol>
                <a:gridCol w="434981">
                  <a:extLst>
                    <a:ext uri="{9D8B030D-6E8A-4147-A177-3AD203B41FA5}">
                      <a16:colId xmlns:a16="http://schemas.microsoft.com/office/drawing/2014/main" val="2782275630"/>
                    </a:ext>
                  </a:extLst>
                </a:gridCol>
                <a:gridCol w="434981">
                  <a:extLst>
                    <a:ext uri="{9D8B030D-6E8A-4147-A177-3AD203B41FA5}">
                      <a16:colId xmlns:a16="http://schemas.microsoft.com/office/drawing/2014/main" val="2107548552"/>
                    </a:ext>
                  </a:extLst>
                </a:gridCol>
                <a:gridCol w="434981">
                  <a:extLst>
                    <a:ext uri="{9D8B030D-6E8A-4147-A177-3AD203B41FA5}">
                      <a16:colId xmlns:a16="http://schemas.microsoft.com/office/drawing/2014/main" val="3782634260"/>
                    </a:ext>
                  </a:extLst>
                </a:gridCol>
                <a:gridCol w="434981">
                  <a:extLst>
                    <a:ext uri="{9D8B030D-6E8A-4147-A177-3AD203B41FA5}">
                      <a16:colId xmlns:a16="http://schemas.microsoft.com/office/drawing/2014/main" val="397231715"/>
                    </a:ext>
                  </a:extLst>
                </a:gridCol>
                <a:gridCol w="434981">
                  <a:extLst>
                    <a:ext uri="{9D8B030D-6E8A-4147-A177-3AD203B41FA5}">
                      <a16:colId xmlns:a16="http://schemas.microsoft.com/office/drawing/2014/main" val="2886786308"/>
                    </a:ext>
                  </a:extLst>
                </a:gridCol>
                <a:gridCol w="434981">
                  <a:extLst>
                    <a:ext uri="{9D8B030D-6E8A-4147-A177-3AD203B41FA5}">
                      <a16:colId xmlns:a16="http://schemas.microsoft.com/office/drawing/2014/main" val="704732169"/>
                    </a:ext>
                  </a:extLst>
                </a:gridCol>
                <a:gridCol w="434981">
                  <a:extLst>
                    <a:ext uri="{9D8B030D-6E8A-4147-A177-3AD203B41FA5}">
                      <a16:colId xmlns:a16="http://schemas.microsoft.com/office/drawing/2014/main" val="2749655129"/>
                    </a:ext>
                  </a:extLst>
                </a:gridCol>
                <a:gridCol w="434981">
                  <a:extLst>
                    <a:ext uri="{9D8B030D-6E8A-4147-A177-3AD203B41FA5}">
                      <a16:colId xmlns:a16="http://schemas.microsoft.com/office/drawing/2014/main" val="1158252373"/>
                    </a:ext>
                  </a:extLst>
                </a:gridCol>
                <a:gridCol w="434981">
                  <a:extLst>
                    <a:ext uri="{9D8B030D-6E8A-4147-A177-3AD203B41FA5}">
                      <a16:colId xmlns:a16="http://schemas.microsoft.com/office/drawing/2014/main" val="89285242"/>
                    </a:ext>
                  </a:extLst>
                </a:gridCol>
                <a:gridCol w="434981">
                  <a:extLst>
                    <a:ext uri="{9D8B030D-6E8A-4147-A177-3AD203B41FA5}">
                      <a16:colId xmlns:a16="http://schemas.microsoft.com/office/drawing/2014/main" val="844316274"/>
                    </a:ext>
                  </a:extLst>
                </a:gridCol>
                <a:gridCol w="434981">
                  <a:extLst>
                    <a:ext uri="{9D8B030D-6E8A-4147-A177-3AD203B41FA5}">
                      <a16:colId xmlns:a16="http://schemas.microsoft.com/office/drawing/2014/main" val="1488370929"/>
                    </a:ext>
                  </a:extLst>
                </a:gridCol>
                <a:gridCol w="434981">
                  <a:extLst>
                    <a:ext uri="{9D8B030D-6E8A-4147-A177-3AD203B41FA5}">
                      <a16:colId xmlns:a16="http://schemas.microsoft.com/office/drawing/2014/main" val="455492455"/>
                    </a:ext>
                  </a:extLst>
                </a:gridCol>
              </a:tblGrid>
              <a:tr h="55974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162583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DEFF7CA-1871-DF54-C342-A7B54AA92B8F}"/>
              </a:ext>
            </a:extLst>
          </p:cNvPr>
          <p:cNvSpPr txBox="1"/>
          <p:nvPr/>
        </p:nvSpPr>
        <p:spPr>
          <a:xfrm rot="5400000">
            <a:off x="10552205" y="4696991"/>
            <a:ext cx="7206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AD 2020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6F53F0B-B5FD-836C-E64E-061DC1961651}"/>
              </a:ext>
            </a:extLst>
          </p:cNvPr>
          <p:cNvCxnSpPr>
            <a:cxnSpLocks/>
          </p:cNvCxnSpPr>
          <p:nvPr/>
        </p:nvCxnSpPr>
        <p:spPr>
          <a:xfrm>
            <a:off x="11087727" y="3080688"/>
            <a:ext cx="0" cy="79564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62CA70B8-A7F5-D41B-D932-8EC30C47DAA9}"/>
              </a:ext>
            </a:extLst>
          </p:cNvPr>
          <p:cNvSpPr txBox="1"/>
          <p:nvPr/>
        </p:nvSpPr>
        <p:spPr>
          <a:xfrm>
            <a:off x="10748945" y="2669161"/>
            <a:ext cx="1087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Today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A28E8A-C4AF-CD3F-054E-34F3BFA4294E}"/>
              </a:ext>
            </a:extLst>
          </p:cNvPr>
          <p:cNvSpPr txBox="1"/>
          <p:nvPr/>
        </p:nvSpPr>
        <p:spPr>
          <a:xfrm rot="5400000">
            <a:off x="9695179" y="4676276"/>
            <a:ext cx="7206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AD 2000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9313C3B-9EFB-35A5-05EA-4304E5108666}"/>
              </a:ext>
            </a:extLst>
          </p:cNvPr>
          <p:cNvSpPr txBox="1"/>
          <p:nvPr/>
        </p:nvSpPr>
        <p:spPr>
          <a:xfrm rot="5400000">
            <a:off x="8838147" y="4696990"/>
            <a:ext cx="7206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AD 1980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9E7E23-A15A-0A90-9F68-2E8E55BF0F05}"/>
              </a:ext>
            </a:extLst>
          </p:cNvPr>
          <p:cNvSpPr txBox="1"/>
          <p:nvPr/>
        </p:nvSpPr>
        <p:spPr>
          <a:xfrm rot="5400000">
            <a:off x="7977344" y="4696989"/>
            <a:ext cx="7206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AD 1960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36DED98-04E2-6B75-EF17-749A3A8AFC9E}"/>
              </a:ext>
            </a:extLst>
          </p:cNvPr>
          <p:cNvSpPr txBox="1"/>
          <p:nvPr/>
        </p:nvSpPr>
        <p:spPr>
          <a:xfrm rot="5400000">
            <a:off x="7083525" y="4696988"/>
            <a:ext cx="7206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AD 1940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6F31C5C-EF3A-FB19-B26D-4F6491959CA6}"/>
              </a:ext>
            </a:extLst>
          </p:cNvPr>
          <p:cNvSpPr txBox="1"/>
          <p:nvPr/>
        </p:nvSpPr>
        <p:spPr>
          <a:xfrm rot="5400000">
            <a:off x="6229986" y="4696987"/>
            <a:ext cx="7206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AD 1920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00E017-6D79-9D38-7D56-BC8652622972}"/>
              </a:ext>
            </a:extLst>
          </p:cNvPr>
          <p:cNvSpPr txBox="1"/>
          <p:nvPr/>
        </p:nvSpPr>
        <p:spPr>
          <a:xfrm rot="5400000">
            <a:off x="5354266" y="4696986"/>
            <a:ext cx="7206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AD 1900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DEFFF8D-B3CE-D6A3-FBF0-35DFA3AD95C4}"/>
              </a:ext>
            </a:extLst>
          </p:cNvPr>
          <p:cNvSpPr txBox="1"/>
          <p:nvPr/>
        </p:nvSpPr>
        <p:spPr>
          <a:xfrm rot="5400000">
            <a:off x="4460448" y="4696984"/>
            <a:ext cx="7206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AD 1880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543C7D3-16D1-F39C-C8D2-322B1F383540}"/>
              </a:ext>
            </a:extLst>
          </p:cNvPr>
          <p:cNvSpPr txBox="1"/>
          <p:nvPr/>
        </p:nvSpPr>
        <p:spPr>
          <a:xfrm rot="5400000">
            <a:off x="3584728" y="4696984"/>
            <a:ext cx="7206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AD 1860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B1F5B4A-623E-D8FC-EBE5-13F4A74A6EC0}"/>
              </a:ext>
            </a:extLst>
          </p:cNvPr>
          <p:cNvSpPr/>
          <p:nvPr/>
        </p:nvSpPr>
        <p:spPr>
          <a:xfrm>
            <a:off x="1508442" y="3217932"/>
            <a:ext cx="3378236" cy="63886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Mary Seacole</a:t>
            </a:r>
          </a:p>
          <a:p>
            <a:pPr algn="ctr"/>
            <a:r>
              <a:rPr lang="en-GB" dirty="0"/>
              <a:t>1805-1881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8070046-17BA-6189-F3A4-3126085DAE89}"/>
              </a:ext>
            </a:extLst>
          </p:cNvPr>
          <p:cNvSpPr txBox="1"/>
          <p:nvPr/>
        </p:nvSpPr>
        <p:spPr>
          <a:xfrm>
            <a:off x="741405" y="432486"/>
            <a:ext cx="79824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u="sng" dirty="0"/>
              <a:t>When was Mary Seacole alive?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7265A52-474A-819A-55C0-4133224D6C3A}"/>
              </a:ext>
            </a:extLst>
          </p:cNvPr>
          <p:cNvSpPr txBox="1"/>
          <p:nvPr/>
        </p:nvSpPr>
        <p:spPr>
          <a:xfrm rot="5400000">
            <a:off x="2771688" y="4696983"/>
            <a:ext cx="7206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AD 1840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11C9148-8D65-90BA-EC7D-742F24460E20}"/>
              </a:ext>
            </a:extLst>
          </p:cNvPr>
          <p:cNvSpPr txBox="1"/>
          <p:nvPr/>
        </p:nvSpPr>
        <p:spPr>
          <a:xfrm rot="5400000">
            <a:off x="1886919" y="4696983"/>
            <a:ext cx="7206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AD 1820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B7A1C9E-4BCC-6253-2781-BDEBF2FE1B32}"/>
              </a:ext>
            </a:extLst>
          </p:cNvPr>
          <p:cNvSpPr txBox="1"/>
          <p:nvPr/>
        </p:nvSpPr>
        <p:spPr>
          <a:xfrm rot="5400000">
            <a:off x="1009609" y="4692623"/>
            <a:ext cx="7206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AD 1800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E477237-DFE1-5263-F2DE-0EEEC56193B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51450" y="421311"/>
            <a:ext cx="1322173" cy="1322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387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ACF76D-B4DB-B8DD-019B-D948CACAB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47BF25F-0E0C-58B3-DD05-5A8EF24BE6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693" y="506158"/>
            <a:ext cx="3516603" cy="586100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3C552BAD-0DCC-82E4-4BB6-D735D4C36DC4}"/>
              </a:ext>
            </a:extLst>
          </p:cNvPr>
          <p:cNvSpPr txBox="1"/>
          <p:nvPr/>
        </p:nvSpPr>
        <p:spPr>
          <a:xfrm>
            <a:off x="4782065" y="988541"/>
            <a:ext cx="656143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/>
              <a:t>This is Mary Seacole.</a:t>
            </a:r>
          </a:p>
          <a:p>
            <a:pPr algn="ctr"/>
            <a:endParaRPr lang="en-GB" sz="6600" dirty="0"/>
          </a:p>
          <a:p>
            <a:pPr algn="ctr"/>
            <a:r>
              <a:rPr lang="en-GB" sz="6600" dirty="0"/>
              <a:t>She was a nurse.</a:t>
            </a:r>
          </a:p>
        </p:txBody>
      </p:sp>
    </p:spTree>
    <p:extLst>
      <p:ext uri="{BB962C8B-B14F-4D97-AF65-F5344CB8AC3E}">
        <p14:creationId xmlns:p14="http://schemas.microsoft.com/office/powerpoint/2010/main" val="2442870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D5FAA7-E6D0-C996-D195-CBB38EFD57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15955A0-4DA1-F31F-0CAF-0F9A27FCFC11}"/>
              </a:ext>
            </a:extLst>
          </p:cNvPr>
          <p:cNvSpPr txBox="1"/>
          <p:nvPr/>
        </p:nvSpPr>
        <p:spPr>
          <a:xfrm>
            <a:off x="4930346" y="2028616"/>
            <a:ext cx="6030096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dirty="0"/>
              <a:t>We know about Mary Seacole's life because she wrote a book about her life (autobiography).</a:t>
            </a:r>
            <a:endParaRPr lang="en-GB" sz="4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F0AC632-1391-9F58-4FA3-112A4E5B19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5848" y="1090984"/>
            <a:ext cx="2932101" cy="467603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18D4C79-422A-25E8-75B5-4235697A4BC4}"/>
              </a:ext>
            </a:extLst>
          </p:cNvPr>
          <p:cNvSpPr txBox="1"/>
          <p:nvPr/>
        </p:nvSpPr>
        <p:spPr>
          <a:xfrm>
            <a:off x="1867231" y="5767014"/>
            <a:ext cx="19757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© London Museum</a:t>
            </a:r>
          </a:p>
        </p:txBody>
      </p:sp>
    </p:spTree>
    <p:extLst>
      <p:ext uri="{BB962C8B-B14F-4D97-AF65-F5344CB8AC3E}">
        <p14:creationId xmlns:p14="http://schemas.microsoft.com/office/powerpoint/2010/main" val="69799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9EFF0D-EBDE-6F9A-CCAA-37E061EBA3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97DFF7-E167-6C38-BEAD-F8ACE23AA4B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8072" y="1781089"/>
            <a:ext cx="4943733" cy="32958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065EF1E-0E46-EF82-DB6D-BAAD7FD45236}"/>
              </a:ext>
            </a:extLst>
          </p:cNvPr>
          <p:cNvSpPr txBox="1"/>
          <p:nvPr/>
        </p:nvSpPr>
        <p:spPr>
          <a:xfrm>
            <a:off x="520014" y="1038583"/>
            <a:ext cx="6098058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3200" dirty="0">
                <a:solidFill>
                  <a:srgbClr val="000000"/>
                </a:solidFill>
                <a:effectLst/>
              </a:rPr>
              <a:t>Mary was born in Jamaica in </a:t>
            </a:r>
            <a:r>
              <a:rPr lang="en-US" sz="3200" b="1" dirty="0">
                <a:solidFill>
                  <a:srgbClr val="000000"/>
                </a:solidFill>
                <a:effectLst/>
              </a:rPr>
              <a:t>1805</a:t>
            </a:r>
            <a:r>
              <a:rPr lang="en-US" sz="3200" dirty="0">
                <a:solidFill>
                  <a:srgbClr val="000000"/>
                </a:solidFill>
                <a:effectLst/>
              </a:rPr>
              <a:t>.</a:t>
            </a:r>
            <a:endParaRPr lang="en-US" sz="3200" dirty="0">
              <a:effectLst/>
            </a:endParaRPr>
          </a:p>
          <a:p>
            <a:pPr>
              <a:buNone/>
            </a:pPr>
            <a:br>
              <a:rPr lang="en-US" sz="3200" dirty="0">
                <a:solidFill>
                  <a:srgbClr val="000000"/>
                </a:solidFill>
                <a:effectLst/>
              </a:rPr>
            </a:br>
            <a:r>
              <a:rPr lang="en-US" sz="3200" dirty="0">
                <a:solidFill>
                  <a:srgbClr val="000000"/>
                </a:solidFill>
                <a:effectLst/>
              </a:rPr>
              <a:t>Her father was called </a:t>
            </a:r>
            <a:r>
              <a:rPr lang="en-US" sz="3200" b="1" dirty="0">
                <a:solidFill>
                  <a:srgbClr val="000000"/>
                </a:solidFill>
                <a:effectLst/>
              </a:rPr>
              <a:t>James Grant</a:t>
            </a:r>
            <a:r>
              <a:rPr lang="en-US" sz="3200" dirty="0">
                <a:solidFill>
                  <a:srgbClr val="000000"/>
                </a:solidFill>
                <a:effectLst/>
              </a:rPr>
              <a:t> and was an officer in the </a:t>
            </a:r>
            <a:r>
              <a:rPr lang="en-US" sz="3200" b="1" dirty="0">
                <a:solidFill>
                  <a:srgbClr val="000000"/>
                </a:solidFill>
                <a:effectLst/>
              </a:rPr>
              <a:t>British Army</a:t>
            </a:r>
            <a:r>
              <a:rPr lang="en-US" sz="3200" dirty="0">
                <a:solidFill>
                  <a:srgbClr val="000000"/>
                </a:solidFill>
                <a:effectLst/>
              </a:rPr>
              <a:t>. </a:t>
            </a:r>
            <a:endParaRPr lang="en-US" sz="3200" dirty="0">
              <a:effectLst/>
            </a:endParaRPr>
          </a:p>
          <a:p>
            <a:pPr>
              <a:buNone/>
            </a:pPr>
            <a:br>
              <a:rPr lang="en-US" sz="3200" dirty="0">
                <a:solidFill>
                  <a:srgbClr val="000000"/>
                </a:solidFill>
                <a:effectLst/>
              </a:rPr>
            </a:br>
            <a:r>
              <a:rPr lang="en-US" sz="3200" dirty="0">
                <a:solidFill>
                  <a:srgbClr val="000000"/>
                </a:solidFill>
                <a:effectLst/>
              </a:rPr>
              <a:t>Her </a:t>
            </a:r>
            <a:r>
              <a:rPr lang="en-US" sz="3200" b="1" dirty="0">
                <a:solidFill>
                  <a:srgbClr val="000000"/>
                </a:solidFill>
                <a:effectLst/>
              </a:rPr>
              <a:t>mother</a:t>
            </a:r>
            <a:r>
              <a:rPr lang="en-US" sz="3200" dirty="0">
                <a:solidFill>
                  <a:srgbClr val="000000"/>
                </a:solidFill>
                <a:effectLst/>
              </a:rPr>
              <a:t> had been born in Jamaica. She ran a boarding house (like a hotel) and used to treat people who were ill.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3098249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B4E84D-1C78-D30B-D98E-D9DDD12AD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32A1536-83DA-D670-1BDE-4EBE44E584B1}"/>
              </a:ext>
            </a:extLst>
          </p:cNvPr>
          <p:cNvSpPr txBox="1"/>
          <p:nvPr/>
        </p:nvSpPr>
        <p:spPr>
          <a:xfrm>
            <a:off x="5486399" y="428178"/>
            <a:ext cx="6190735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/>
              <a:t>Growing up, Mary learnt a lot about helping sick and injured soldiers who came to stay in her mother's hotel. She even practiced medicine on her dolls.</a:t>
            </a:r>
          </a:p>
          <a:p>
            <a:endParaRPr lang="en-US" sz="3200" dirty="0"/>
          </a:p>
          <a:p>
            <a:r>
              <a:rPr lang="en-US" sz="3200" dirty="0"/>
              <a:t>Her mother was known as a </a:t>
            </a:r>
            <a:r>
              <a:rPr lang="en-US" sz="3200" b="1" dirty="0"/>
              <a:t>'doctress</a:t>
            </a:r>
            <a:r>
              <a:rPr lang="en-US" sz="3200" dirty="0"/>
              <a:t>' and used herbs and plants to make medicines.</a:t>
            </a:r>
          </a:p>
          <a:p>
            <a:endParaRPr lang="en-US" sz="3200" dirty="0"/>
          </a:p>
          <a:p>
            <a:r>
              <a:rPr lang="en-US" sz="3200" dirty="0"/>
              <a:t>Today we would call Mary and her mother </a:t>
            </a:r>
            <a:r>
              <a:rPr lang="en-US" sz="3200" b="1" dirty="0"/>
              <a:t>nurses</a:t>
            </a:r>
            <a:r>
              <a:rPr lang="en-US" sz="3200" dirty="0"/>
              <a:t>.</a:t>
            </a:r>
            <a:endParaRPr lang="en-GB" sz="32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CE33464-F688-0F8D-2164-213D04C46BB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866" y="1618734"/>
            <a:ext cx="4915929" cy="3277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436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4FA4FB-A595-90A4-D605-16AD5614A8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E534978-94BC-63D8-6277-C4415DEF63C0}"/>
              </a:ext>
            </a:extLst>
          </p:cNvPr>
          <p:cNvSpPr txBox="1"/>
          <p:nvPr/>
        </p:nvSpPr>
        <p:spPr>
          <a:xfrm>
            <a:off x="637404" y="920621"/>
            <a:ext cx="6098058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/>
              <a:t>In 1850, Jamaica had an outbreak of a disease called cholera. It killed thousands of people. </a:t>
            </a:r>
            <a:r>
              <a:rPr lang="en-US" sz="3200" b="1" dirty="0"/>
              <a:t>Mary used to treat people with cholera in the hotel.</a:t>
            </a:r>
          </a:p>
          <a:p>
            <a:endParaRPr lang="en-US" sz="3200" dirty="0"/>
          </a:p>
          <a:p>
            <a:r>
              <a:rPr lang="en-US" sz="3200" dirty="0"/>
              <a:t>Mary also got married to a man called Edwin Seacole.  They were only married a few years before he became sick and died.</a:t>
            </a:r>
            <a:endParaRPr lang="en-GB" sz="3200" dirty="0"/>
          </a:p>
        </p:txBody>
      </p:sp>
      <p:pic>
        <p:nvPicPr>
          <p:cNvPr id="2050" name="Picture 2" descr="Mary Seacole">
            <a:extLst>
              <a:ext uri="{FF2B5EF4-FFF2-40B4-BE49-F238E27FC236}">
                <a16:creationId xmlns:a16="http://schemas.microsoft.com/office/drawing/2014/main" id="{09789CDB-9CEB-82CF-EE28-1D0644B8B0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75737" y="1599428"/>
            <a:ext cx="4878859" cy="3659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B4DF725-041F-6A47-3379-D86A634F36B9}"/>
              </a:ext>
            </a:extLst>
          </p:cNvPr>
          <p:cNvSpPr txBox="1"/>
          <p:nvPr/>
        </p:nvSpPr>
        <p:spPr>
          <a:xfrm>
            <a:off x="7293575" y="5244716"/>
            <a:ext cx="362670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/>
              <a:t>©  Mary Seacole, cartoon in Punch magazine, May 30, 1857.</a:t>
            </a:r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2913374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D198E1-5F4D-855B-DEF1-6298BD0AB2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17DDBBD-B9BE-9742-8351-AFABC2AC9C7C}"/>
              </a:ext>
            </a:extLst>
          </p:cNvPr>
          <p:cNvSpPr txBox="1"/>
          <p:nvPr/>
        </p:nvSpPr>
        <p:spPr>
          <a:xfrm>
            <a:off x="664175" y="582067"/>
            <a:ext cx="6576883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dirty="0"/>
              <a:t>In 1853, the </a:t>
            </a:r>
            <a:r>
              <a:rPr lang="en-US" sz="2600" b="1" dirty="0"/>
              <a:t>Crimean War </a:t>
            </a:r>
            <a:r>
              <a:rPr lang="en-US" sz="2600" dirty="0"/>
              <a:t>broke out.  </a:t>
            </a:r>
          </a:p>
          <a:p>
            <a:endParaRPr lang="en-US" sz="2600" dirty="0"/>
          </a:p>
          <a:p>
            <a:r>
              <a:rPr lang="en-US" sz="2600" dirty="0"/>
              <a:t>Mary read in the newspaper about the hospital in Scutari, Turkey where British nurses were based.  They needed more nurses.</a:t>
            </a:r>
          </a:p>
          <a:p>
            <a:endParaRPr lang="en-US" sz="2600" dirty="0"/>
          </a:p>
          <a:p>
            <a:r>
              <a:rPr lang="en-US" sz="2600" dirty="0"/>
              <a:t>This was the hospital where Florence Nightingale was working.  Although, Mary was told that Florence Nightingale didn’t need her help.</a:t>
            </a:r>
          </a:p>
          <a:p>
            <a:endParaRPr lang="en-US" sz="2600" dirty="0"/>
          </a:p>
          <a:p>
            <a:r>
              <a:rPr lang="en-US" sz="2600" b="1" dirty="0"/>
              <a:t>Mary decided to go anyway and use her nursing skills to help anyone who needed help.</a:t>
            </a:r>
            <a:endParaRPr lang="en-GB" sz="2600" dirty="0"/>
          </a:p>
        </p:txBody>
      </p:sp>
      <p:pic>
        <p:nvPicPr>
          <p:cNvPr id="3074" name="Picture 2" descr="Florence pictured on the front page of the Illustrated Times newspaper in 1856.">
            <a:extLst>
              <a:ext uri="{FF2B5EF4-FFF2-40B4-BE49-F238E27FC236}">
                <a16:creationId xmlns:a16="http://schemas.microsoft.com/office/drawing/2014/main" id="{E58704A2-B4E8-4EEC-4B38-EFC3770CE6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51619" y="582067"/>
            <a:ext cx="2001052" cy="2838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1C66C48-F4AF-69CD-7516-0C86816D485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88194" y="3667971"/>
            <a:ext cx="3911943" cy="2607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2627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E4EED-8338-448D-E3E4-173DAD505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433E48D-52B4-87A4-24A7-E4086176C7C1}"/>
              </a:ext>
            </a:extLst>
          </p:cNvPr>
          <p:cNvSpPr txBox="1"/>
          <p:nvPr/>
        </p:nvSpPr>
        <p:spPr>
          <a:xfrm>
            <a:off x="763029" y="424418"/>
            <a:ext cx="108399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When Mary got to the Crimea, she decided to build her own hotel and hospital, just like her mother's. She called it the </a:t>
            </a:r>
            <a:r>
              <a:rPr lang="en-US" sz="2400" b="1" dirty="0"/>
              <a:t>British Hotel</a:t>
            </a:r>
            <a:r>
              <a:rPr lang="en-US" sz="2400" dirty="0"/>
              <a:t>.</a:t>
            </a:r>
            <a:endParaRPr lang="en-GB" sz="2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77CE540-6C39-B62A-A839-3D3C1A9E4AA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8345" y="1239640"/>
            <a:ext cx="6635308" cy="471293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9624C36-CC31-770D-17DF-1EAFA246C367}"/>
              </a:ext>
            </a:extLst>
          </p:cNvPr>
          <p:cNvSpPr txBox="1"/>
          <p:nvPr/>
        </p:nvSpPr>
        <p:spPr>
          <a:xfrm>
            <a:off x="453595" y="5952570"/>
            <a:ext cx="112848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Her hotel was only a few miles from the battlefield.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6265449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9E4536-4416-E8DC-FA05-92CCF15311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8566739-FD08-B10B-FDC8-086835543A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75" y="1476102"/>
            <a:ext cx="5401429" cy="390579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4EF4F33-7AF9-C4B1-9D37-E2C59B9F9BA3}"/>
              </a:ext>
            </a:extLst>
          </p:cNvPr>
          <p:cNvSpPr txBox="1"/>
          <p:nvPr/>
        </p:nvSpPr>
        <p:spPr>
          <a:xfrm>
            <a:off x="540875" y="5381897"/>
            <a:ext cx="525444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/>
              <a:t>artist Julian Portch for the Illustrated Times and published in September 1855 © Look and Learn</a:t>
            </a:r>
            <a:endParaRPr lang="en-GB" sz="11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44BD66C-E0FC-388D-75F7-60B9B090402C}"/>
              </a:ext>
            </a:extLst>
          </p:cNvPr>
          <p:cNvSpPr txBox="1"/>
          <p:nvPr/>
        </p:nvSpPr>
        <p:spPr>
          <a:xfrm>
            <a:off x="6249698" y="1288469"/>
            <a:ext cx="5148649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dirty="0"/>
              <a:t>Mary created a place where soldiers could go if they were </a:t>
            </a:r>
            <a:r>
              <a:rPr lang="en-GB" sz="3600" b="1" dirty="0"/>
              <a:t>injured</a:t>
            </a:r>
            <a:r>
              <a:rPr lang="en-GB" sz="3600" dirty="0"/>
              <a:t>, </a:t>
            </a:r>
            <a:r>
              <a:rPr lang="en-GB" sz="3600" b="1" dirty="0"/>
              <a:t>cold</a:t>
            </a:r>
            <a:r>
              <a:rPr lang="en-GB" sz="3600" dirty="0"/>
              <a:t> and </a:t>
            </a:r>
            <a:r>
              <a:rPr lang="en-GB" sz="3600" b="1" dirty="0"/>
              <a:t>hungry</a:t>
            </a:r>
            <a:r>
              <a:rPr lang="en-GB" sz="3600" dirty="0"/>
              <a:t> and she would look after them.</a:t>
            </a:r>
          </a:p>
          <a:p>
            <a:endParaRPr lang="en-GB" sz="3600" dirty="0"/>
          </a:p>
          <a:p>
            <a:r>
              <a:rPr lang="en-GB" sz="3600" dirty="0"/>
              <a:t>The soldiers started calling her </a:t>
            </a:r>
            <a:r>
              <a:rPr lang="en-GB" sz="3600" b="1" dirty="0"/>
              <a:t>Mother Seacole</a:t>
            </a:r>
            <a:r>
              <a:rPr lang="en-GB" sz="3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426484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AA4DF6-7418-70B3-13CC-CC1F97A75B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EC4EC64-BFFA-DEA5-36B4-2AAC127D84AE}"/>
              </a:ext>
            </a:extLst>
          </p:cNvPr>
          <p:cNvSpPr txBox="1"/>
          <p:nvPr/>
        </p:nvSpPr>
        <p:spPr>
          <a:xfrm>
            <a:off x="898954" y="920621"/>
            <a:ext cx="490872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/>
              <a:t>The war ended in </a:t>
            </a:r>
            <a:r>
              <a:rPr lang="en-US" sz="3200" b="1" dirty="0"/>
              <a:t>1856</a:t>
            </a:r>
            <a:r>
              <a:rPr lang="en-US" sz="3200" dirty="0"/>
              <a:t>.</a:t>
            </a:r>
          </a:p>
          <a:p>
            <a:endParaRPr lang="en-US" sz="3200" dirty="0"/>
          </a:p>
          <a:p>
            <a:r>
              <a:rPr lang="en-US" sz="3200" dirty="0"/>
              <a:t>The soldiers all left.  This meant that </a:t>
            </a:r>
            <a:r>
              <a:rPr lang="en-US" sz="3200" b="1" dirty="0"/>
              <a:t>no-one needed the British Hotel any more</a:t>
            </a:r>
            <a:r>
              <a:rPr lang="en-US" sz="3200" dirty="0"/>
              <a:t>.</a:t>
            </a:r>
          </a:p>
          <a:p>
            <a:endParaRPr lang="en-US" sz="3200" dirty="0"/>
          </a:p>
          <a:p>
            <a:r>
              <a:rPr lang="en-US" sz="3200" dirty="0"/>
              <a:t>Mary found herself losing all her money, and had just enough to get to </a:t>
            </a:r>
            <a:r>
              <a:rPr lang="en-US" sz="3200" b="1" dirty="0"/>
              <a:t>London</a:t>
            </a:r>
            <a:r>
              <a:rPr lang="en-US" sz="3200" dirty="0"/>
              <a:t>.</a:t>
            </a:r>
            <a:endParaRPr lang="en-GB" sz="32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5B02DF4-9CDE-4635-6E5A-4F385B8B378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68446" y="862361"/>
            <a:ext cx="4163929" cy="5133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4980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6BFF67-3434-AD10-4F35-7099D5F1D6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F01175B-FE7E-3A33-5239-36263654EC1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956" y="463378"/>
            <a:ext cx="3838775" cy="593124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82F2B01-34E5-9966-7825-1A8C56494C5E}"/>
              </a:ext>
            </a:extLst>
          </p:cNvPr>
          <p:cNvSpPr txBox="1"/>
          <p:nvPr/>
        </p:nvSpPr>
        <p:spPr>
          <a:xfrm>
            <a:off x="4522573" y="1166841"/>
            <a:ext cx="701863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Mary was poor and struggling.</a:t>
            </a:r>
          </a:p>
          <a:p>
            <a:endParaRPr lang="en-GB" sz="3200" dirty="0"/>
          </a:p>
          <a:p>
            <a:r>
              <a:rPr lang="en-GB" sz="3200" dirty="0"/>
              <a:t>Those who she helped in the Crimea now wanted to help her.</a:t>
            </a:r>
          </a:p>
          <a:p>
            <a:endParaRPr lang="en-GB" sz="3200" dirty="0"/>
          </a:p>
          <a:p>
            <a:r>
              <a:rPr lang="en-GB" sz="3200" dirty="0"/>
              <a:t>They raise money for her and even held a festival in her honour.</a:t>
            </a:r>
          </a:p>
          <a:p>
            <a:endParaRPr lang="en-GB" sz="3200" dirty="0"/>
          </a:p>
          <a:p>
            <a:r>
              <a:rPr lang="en-GB" sz="3200" dirty="0"/>
              <a:t>Later she wrote her autobiography.</a:t>
            </a:r>
          </a:p>
        </p:txBody>
      </p:sp>
    </p:spTree>
    <p:extLst>
      <p:ext uri="{BB962C8B-B14F-4D97-AF65-F5344CB8AC3E}">
        <p14:creationId xmlns:p14="http://schemas.microsoft.com/office/powerpoint/2010/main" val="22694720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BCA7B-A56F-F726-803D-1B3EA96402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32B731A-B8D4-DFB3-0BF2-43E14FB8F3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2636" y="667095"/>
            <a:ext cx="7361905" cy="552380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F1DF346-D146-E19B-0DD0-2E69B0842815}"/>
              </a:ext>
            </a:extLst>
          </p:cNvPr>
          <p:cNvSpPr txBox="1"/>
          <p:nvPr/>
        </p:nvSpPr>
        <p:spPr>
          <a:xfrm>
            <a:off x="4132636" y="6155783"/>
            <a:ext cx="55111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© The Mary Seacole Trust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6B6C9C-8E23-24B6-5AE3-061EBFC17B2C}"/>
              </a:ext>
            </a:extLst>
          </p:cNvPr>
          <p:cNvSpPr txBox="1"/>
          <p:nvPr/>
        </p:nvSpPr>
        <p:spPr>
          <a:xfrm>
            <a:off x="667265" y="1536173"/>
            <a:ext cx="303976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/>
              <a:t>Mary Seacole died in 1881.</a:t>
            </a:r>
          </a:p>
        </p:txBody>
      </p:sp>
    </p:spTree>
    <p:extLst>
      <p:ext uri="{BB962C8B-B14F-4D97-AF65-F5344CB8AC3E}">
        <p14:creationId xmlns:p14="http://schemas.microsoft.com/office/powerpoint/2010/main" val="42156347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CF9AD1-4ACD-97CF-DFE8-552DF35DAF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60C34C7-3A03-E9CA-E48D-5B738B53617D}"/>
              </a:ext>
            </a:extLst>
          </p:cNvPr>
          <p:cNvSpPr txBox="1"/>
          <p:nvPr/>
        </p:nvSpPr>
        <p:spPr>
          <a:xfrm>
            <a:off x="667265" y="444843"/>
            <a:ext cx="85261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u="sng" dirty="0"/>
              <a:t>How do we remember Mary Seacole?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02E4CF-6B20-B9FE-717A-1A03A406E49E}"/>
              </a:ext>
            </a:extLst>
          </p:cNvPr>
          <p:cNvSpPr txBox="1"/>
          <p:nvPr/>
        </p:nvSpPr>
        <p:spPr>
          <a:xfrm>
            <a:off x="667265" y="1397675"/>
            <a:ext cx="5708821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/>
              <a:t>We remember Mary because she wanted to help people and she didn't let people stop her.</a:t>
            </a:r>
          </a:p>
          <a:p>
            <a:endParaRPr lang="en-US" sz="3200" dirty="0"/>
          </a:p>
          <a:p>
            <a:r>
              <a:rPr lang="en-US" sz="3200" dirty="0"/>
              <a:t>Mary did not think the colour of her skin made a difference to how she could help people.  </a:t>
            </a:r>
          </a:p>
          <a:p>
            <a:endParaRPr lang="en-US" sz="3200" dirty="0"/>
          </a:p>
          <a:p>
            <a:r>
              <a:rPr lang="en-US" sz="3200" dirty="0"/>
              <a:t>Today, there is a statue of Mary outside a hospital in London.</a:t>
            </a:r>
            <a:endParaRPr lang="en-GB" sz="32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B19556D-D84C-A9D3-0132-57DEA43A087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6816" y="1496486"/>
            <a:ext cx="3613222" cy="4819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4728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C06FABE-3C0F-CA8A-ACAF-335EA06201A8}"/>
              </a:ext>
            </a:extLst>
          </p:cNvPr>
          <p:cNvSpPr txBox="1"/>
          <p:nvPr/>
        </p:nvSpPr>
        <p:spPr>
          <a:xfrm>
            <a:off x="580768" y="321276"/>
            <a:ext cx="83408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u="sng" dirty="0"/>
              <a:t>Suggested Activities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9A3D56-C4DC-54BA-3EC0-29A7F4601429}"/>
              </a:ext>
            </a:extLst>
          </p:cNvPr>
          <p:cNvSpPr txBox="1"/>
          <p:nvPr/>
        </p:nvSpPr>
        <p:spPr>
          <a:xfrm>
            <a:off x="667265" y="1285103"/>
            <a:ext cx="1008311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/>
              <a:t>Create a timeline of Mary’s life.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/>
              <a:t>Compare Mary Seacole and Florence Nightingale.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/>
              <a:t>Design a memorial for Mary.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/>
              <a:t>Compare nursing in Mary’s time to today.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32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075C9ED-B811-9919-8567-F4E0A831C5A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378" y="5375188"/>
            <a:ext cx="1322173" cy="1322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0534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599</Words>
  <Application>Microsoft Office PowerPoint</Application>
  <PresentationFormat>Widescreen</PresentationFormat>
  <Paragraphs>77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tcscarnall</dc:creator>
  <cp:lastModifiedBy>tcscarnall</cp:lastModifiedBy>
  <cp:revision>7</cp:revision>
  <dcterms:created xsi:type="dcterms:W3CDTF">2026-08-18T14:56:02Z</dcterms:created>
  <dcterms:modified xsi:type="dcterms:W3CDTF">2026-08-21T12:58:27Z</dcterms:modified>
</cp:coreProperties>
</file>