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5" r:id="rId9"/>
    <p:sldId id="266" r:id="rId10"/>
    <p:sldId id="267" r:id="rId11"/>
    <p:sldId id="268" r:id="rId12"/>
    <p:sldId id="269" r:id="rId13"/>
    <p:sldId id="270" r:id="rId14"/>
    <p:sldId id="271" r:id="rId15"/>
    <p:sldId id="272" r:id="rId16"/>
    <p:sldId id="263" r:id="rId17"/>
    <p:sldId id="264"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19" autoAdjust="0"/>
    <p:restoredTop sz="94660"/>
  </p:normalViewPr>
  <p:slideViewPr>
    <p:cSldViewPr snapToGrid="0">
      <p:cViewPr varScale="1">
        <p:scale>
          <a:sx n="78" d="100"/>
          <a:sy n="78" d="100"/>
        </p:scale>
        <p:origin x="96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FBD54-BB74-1385-5751-1A79062807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CD97088-84AD-18AB-8E95-737E4DEE59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ADC5D23-8FE2-6423-861D-40C866262032}"/>
              </a:ext>
            </a:extLst>
          </p:cNvPr>
          <p:cNvSpPr>
            <a:spLocks noGrp="1"/>
          </p:cNvSpPr>
          <p:nvPr>
            <p:ph type="dt" sz="half" idx="10"/>
          </p:nvPr>
        </p:nvSpPr>
        <p:spPr/>
        <p:txBody>
          <a:bodyPr/>
          <a:lstStyle/>
          <a:p>
            <a:fld id="{CB0274A9-E592-4659-A02F-E91E8F212BBB}" type="datetimeFigureOut">
              <a:rPr lang="en-GB" smtClean="0"/>
              <a:t>21/08/2026</a:t>
            </a:fld>
            <a:endParaRPr lang="en-GB"/>
          </a:p>
        </p:txBody>
      </p:sp>
      <p:sp>
        <p:nvSpPr>
          <p:cNvPr id="5" name="Footer Placeholder 4">
            <a:extLst>
              <a:ext uri="{FF2B5EF4-FFF2-40B4-BE49-F238E27FC236}">
                <a16:creationId xmlns:a16="http://schemas.microsoft.com/office/drawing/2014/main" id="{8777FC27-D98F-CB3F-1E09-AD181E45AC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96F34E-9E29-180B-8D01-A90A0462F373}"/>
              </a:ext>
            </a:extLst>
          </p:cNvPr>
          <p:cNvSpPr>
            <a:spLocks noGrp="1"/>
          </p:cNvSpPr>
          <p:nvPr>
            <p:ph type="sldNum" sz="quarter" idx="12"/>
          </p:nvPr>
        </p:nvSpPr>
        <p:spPr/>
        <p:txBody>
          <a:bodyPr/>
          <a:lstStyle/>
          <a:p>
            <a:fld id="{93C5DCB6-C456-4090-AB57-39B6D808BF1A}" type="slidenum">
              <a:rPr lang="en-GB" smtClean="0"/>
              <a:t>‹#›</a:t>
            </a:fld>
            <a:endParaRPr lang="en-GB"/>
          </a:p>
        </p:txBody>
      </p:sp>
      <p:sp>
        <p:nvSpPr>
          <p:cNvPr id="7" name="Rectangle 6">
            <a:extLst>
              <a:ext uri="{FF2B5EF4-FFF2-40B4-BE49-F238E27FC236}">
                <a16:creationId xmlns:a16="http://schemas.microsoft.com/office/drawing/2014/main" id="{75451643-9B41-4EC7-C827-04C3181B50CE}"/>
              </a:ext>
            </a:extLst>
          </p:cNvPr>
          <p:cNvSpPr/>
          <p:nvPr userDrawn="1"/>
        </p:nvSpPr>
        <p:spPr>
          <a:xfrm>
            <a:off x="543697" y="457200"/>
            <a:ext cx="11145795" cy="59806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831424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6DF17-7F6D-DA46-3E2C-AE282C13F23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C27ED69-CF9E-5FAD-C4C7-C15983E34C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37EA94-E0EB-789B-C963-EC3D9CE69A10}"/>
              </a:ext>
            </a:extLst>
          </p:cNvPr>
          <p:cNvSpPr>
            <a:spLocks noGrp="1"/>
          </p:cNvSpPr>
          <p:nvPr>
            <p:ph type="dt" sz="half" idx="10"/>
          </p:nvPr>
        </p:nvSpPr>
        <p:spPr/>
        <p:txBody>
          <a:bodyPr/>
          <a:lstStyle/>
          <a:p>
            <a:fld id="{CB0274A9-E592-4659-A02F-E91E8F212BBB}" type="datetimeFigureOut">
              <a:rPr lang="en-GB" smtClean="0"/>
              <a:t>21/08/2026</a:t>
            </a:fld>
            <a:endParaRPr lang="en-GB"/>
          </a:p>
        </p:txBody>
      </p:sp>
      <p:sp>
        <p:nvSpPr>
          <p:cNvPr id="5" name="Footer Placeholder 4">
            <a:extLst>
              <a:ext uri="{FF2B5EF4-FFF2-40B4-BE49-F238E27FC236}">
                <a16:creationId xmlns:a16="http://schemas.microsoft.com/office/drawing/2014/main" id="{0A4B18E8-C7BF-FC8A-57F6-9DBD771A5A1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39AD7F5-BD4C-F6A9-E6D3-183AD45C7382}"/>
              </a:ext>
            </a:extLst>
          </p:cNvPr>
          <p:cNvSpPr>
            <a:spLocks noGrp="1"/>
          </p:cNvSpPr>
          <p:nvPr>
            <p:ph type="sldNum" sz="quarter" idx="12"/>
          </p:nvPr>
        </p:nvSpPr>
        <p:spPr/>
        <p:txBody>
          <a:bodyPr/>
          <a:lstStyle/>
          <a:p>
            <a:fld id="{93C5DCB6-C456-4090-AB57-39B6D808BF1A}" type="slidenum">
              <a:rPr lang="en-GB" smtClean="0"/>
              <a:t>‹#›</a:t>
            </a:fld>
            <a:endParaRPr lang="en-GB"/>
          </a:p>
        </p:txBody>
      </p:sp>
    </p:spTree>
    <p:extLst>
      <p:ext uri="{BB962C8B-B14F-4D97-AF65-F5344CB8AC3E}">
        <p14:creationId xmlns:p14="http://schemas.microsoft.com/office/powerpoint/2010/main" val="3659315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D46D3-4030-A1EE-7FDC-9F6FC285AF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7BBF13B-4460-418C-F89B-39B353EF90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9C5466A-8EAE-A8F2-77B1-0953DC3BC08F}"/>
              </a:ext>
            </a:extLst>
          </p:cNvPr>
          <p:cNvSpPr>
            <a:spLocks noGrp="1"/>
          </p:cNvSpPr>
          <p:nvPr>
            <p:ph type="dt" sz="half" idx="10"/>
          </p:nvPr>
        </p:nvSpPr>
        <p:spPr/>
        <p:txBody>
          <a:bodyPr/>
          <a:lstStyle/>
          <a:p>
            <a:fld id="{CB0274A9-E592-4659-A02F-E91E8F212BBB}" type="datetimeFigureOut">
              <a:rPr lang="en-GB" smtClean="0"/>
              <a:t>21/08/2026</a:t>
            </a:fld>
            <a:endParaRPr lang="en-GB"/>
          </a:p>
        </p:txBody>
      </p:sp>
      <p:sp>
        <p:nvSpPr>
          <p:cNvPr id="5" name="Footer Placeholder 4">
            <a:extLst>
              <a:ext uri="{FF2B5EF4-FFF2-40B4-BE49-F238E27FC236}">
                <a16:creationId xmlns:a16="http://schemas.microsoft.com/office/drawing/2014/main" id="{69791257-8D3E-27CE-76B3-6A17302D3D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AA89D2-A545-4686-17E5-9D5F57DBE35E}"/>
              </a:ext>
            </a:extLst>
          </p:cNvPr>
          <p:cNvSpPr>
            <a:spLocks noGrp="1"/>
          </p:cNvSpPr>
          <p:nvPr>
            <p:ph type="sldNum" sz="quarter" idx="12"/>
          </p:nvPr>
        </p:nvSpPr>
        <p:spPr/>
        <p:txBody>
          <a:bodyPr/>
          <a:lstStyle/>
          <a:p>
            <a:fld id="{93C5DCB6-C456-4090-AB57-39B6D808BF1A}" type="slidenum">
              <a:rPr lang="en-GB" smtClean="0"/>
              <a:t>‹#›</a:t>
            </a:fld>
            <a:endParaRPr lang="en-GB"/>
          </a:p>
        </p:txBody>
      </p:sp>
    </p:spTree>
    <p:extLst>
      <p:ext uri="{BB962C8B-B14F-4D97-AF65-F5344CB8AC3E}">
        <p14:creationId xmlns:p14="http://schemas.microsoft.com/office/powerpoint/2010/main" val="3415286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3F440-926A-A218-1694-CB689DF4C52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88A78A0-B876-E2EC-BC7B-5043061402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9DF2A52-AF1D-5A76-11CC-B5735309C8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1194790-9BCA-A5CB-76A5-9EA889104062}"/>
              </a:ext>
            </a:extLst>
          </p:cNvPr>
          <p:cNvSpPr>
            <a:spLocks noGrp="1"/>
          </p:cNvSpPr>
          <p:nvPr>
            <p:ph type="dt" sz="half" idx="10"/>
          </p:nvPr>
        </p:nvSpPr>
        <p:spPr/>
        <p:txBody>
          <a:bodyPr/>
          <a:lstStyle/>
          <a:p>
            <a:fld id="{CB0274A9-E592-4659-A02F-E91E8F212BBB}" type="datetimeFigureOut">
              <a:rPr lang="en-GB" smtClean="0"/>
              <a:t>21/08/2026</a:t>
            </a:fld>
            <a:endParaRPr lang="en-GB"/>
          </a:p>
        </p:txBody>
      </p:sp>
      <p:sp>
        <p:nvSpPr>
          <p:cNvPr id="6" name="Footer Placeholder 5">
            <a:extLst>
              <a:ext uri="{FF2B5EF4-FFF2-40B4-BE49-F238E27FC236}">
                <a16:creationId xmlns:a16="http://schemas.microsoft.com/office/drawing/2014/main" id="{20A33F08-B011-763B-EC89-5ED58F3895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EDE6D6E-18DF-59D0-618B-FDAC20F4780C}"/>
              </a:ext>
            </a:extLst>
          </p:cNvPr>
          <p:cNvSpPr>
            <a:spLocks noGrp="1"/>
          </p:cNvSpPr>
          <p:nvPr>
            <p:ph type="sldNum" sz="quarter" idx="12"/>
          </p:nvPr>
        </p:nvSpPr>
        <p:spPr/>
        <p:txBody>
          <a:bodyPr/>
          <a:lstStyle/>
          <a:p>
            <a:fld id="{93C5DCB6-C456-4090-AB57-39B6D808BF1A}" type="slidenum">
              <a:rPr lang="en-GB" smtClean="0"/>
              <a:t>‹#›</a:t>
            </a:fld>
            <a:endParaRPr lang="en-GB"/>
          </a:p>
        </p:txBody>
      </p:sp>
    </p:spTree>
    <p:extLst>
      <p:ext uri="{BB962C8B-B14F-4D97-AF65-F5344CB8AC3E}">
        <p14:creationId xmlns:p14="http://schemas.microsoft.com/office/powerpoint/2010/main" val="3686707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563E7-81BF-059E-A640-FD723F5BBD7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0D887C5-F609-7473-8A9E-E0E438C0B0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229B70F-E603-30CE-8BA3-F3674EAD87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3D04C6B-4A59-353E-765F-CE925611B5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DBCFDE-1C4A-C675-849B-19E65F855A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591E4B0-5D6F-CBE4-9BA3-4126DC972C72}"/>
              </a:ext>
            </a:extLst>
          </p:cNvPr>
          <p:cNvSpPr>
            <a:spLocks noGrp="1"/>
          </p:cNvSpPr>
          <p:nvPr>
            <p:ph type="dt" sz="half" idx="10"/>
          </p:nvPr>
        </p:nvSpPr>
        <p:spPr/>
        <p:txBody>
          <a:bodyPr/>
          <a:lstStyle/>
          <a:p>
            <a:fld id="{CB0274A9-E592-4659-A02F-E91E8F212BBB}" type="datetimeFigureOut">
              <a:rPr lang="en-GB" smtClean="0"/>
              <a:t>21/08/2026</a:t>
            </a:fld>
            <a:endParaRPr lang="en-GB"/>
          </a:p>
        </p:txBody>
      </p:sp>
      <p:sp>
        <p:nvSpPr>
          <p:cNvPr id="8" name="Footer Placeholder 7">
            <a:extLst>
              <a:ext uri="{FF2B5EF4-FFF2-40B4-BE49-F238E27FC236}">
                <a16:creationId xmlns:a16="http://schemas.microsoft.com/office/drawing/2014/main" id="{BE49BCCB-CB1C-0C1A-A27D-1A6986A203D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616786F-5C90-FF5C-4827-812CDBD281F4}"/>
              </a:ext>
            </a:extLst>
          </p:cNvPr>
          <p:cNvSpPr>
            <a:spLocks noGrp="1"/>
          </p:cNvSpPr>
          <p:nvPr>
            <p:ph type="sldNum" sz="quarter" idx="12"/>
          </p:nvPr>
        </p:nvSpPr>
        <p:spPr/>
        <p:txBody>
          <a:bodyPr/>
          <a:lstStyle/>
          <a:p>
            <a:fld id="{93C5DCB6-C456-4090-AB57-39B6D808BF1A}" type="slidenum">
              <a:rPr lang="en-GB" smtClean="0"/>
              <a:t>‹#›</a:t>
            </a:fld>
            <a:endParaRPr lang="en-GB"/>
          </a:p>
        </p:txBody>
      </p:sp>
    </p:spTree>
    <p:extLst>
      <p:ext uri="{BB962C8B-B14F-4D97-AF65-F5344CB8AC3E}">
        <p14:creationId xmlns:p14="http://schemas.microsoft.com/office/powerpoint/2010/main" val="842958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207C9-84C6-4E59-3903-187A439A137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6ED1EF9-829C-7A14-603D-1F4EB7B9AC2A}"/>
              </a:ext>
            </a:extLst>
          </p:cNvPr>
          <p:cNvSpPr>
            <a:spLocks noGrp="1"/>
          </p:cNvSpPr>
          <p:nvPr>
            <p:ph type="dt" sz="half" idx="10"/>
          </p:nvPr>
        </p:nvSpPr>
        <p:spPr/>
        <p:txBody>
          <a:bodyPr/>
          <a:lstStyle/>
          <a:p>
            <a:fld id="{CB0274A9-E592-4659-A02F-E91E8F212BBB}" type="datetimeFigureOut">
              <a:rPr lang="en-GB" smtClean="0"/>
              <a:t>21/08/2026</a:t>
            </a:fld>
            <a:endParaRPr lang="en-GB"/>
          </a:p>
        </p:txBody>
      </p:sp>
      <p:sp>
        <p:nvSpPr>
          <p:cNvPr id="4" name="Footer Placeholder 3">
            <a:extLst>
              <a:ext uri="{FF2B5EF4-FFF2-40B4-BE49-F238E27FC236}">
                <a16:creationId xmlns:a16="http://schemas.microsoft.com/office/drawing/2014/main" id="{126A5E91-5715-FF23-D240-2FB0C512788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ED87373-7F1F-19E7-DB9C-C4F49B6CD8ED}"/>
              </a:ext>
            </a:extLst>
          </p:cNvPr>
          <p:cNvSpPr>
            <a:spLocks noGrp="1"/>
          </p:cNvSpPr>
          <p:nvPr>
            <p:ph type="sldNum" sz="quarter" idx="12"/>
          </p:nvPr>
        </p:nvSpPr>
        <p:spPr/>
        <p:txBody>
          <a:bodyPr/>
          <a:lstStyle/>
          <a:p>
            <a:fld id="{93C5DCB6-C456-4090-AB57-39B6D808BF1A}" type="slidenum">
              <a:rPr lang="en-GB" smtClean="0"/>
              <a:t>‹#›</a:t>
            </a:fld>
            <a:endParaRPr lang="en-GB"/>
          </a:p>
        </p:txBody>
      </p:sp>
    </p:spTree>
    <p:extLst>
      <p:ext uri="{BB962C8B-B14F-4D97-AF65-F5344CB8AC3E}">
        <p14:creationId xmlns:p14="http://schemas.microsoft.com/office/powerpoint/2010/main" val="418062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098FB-C486-6626-3377-B3685AA1828B}"/>
              </a:ext>
            </a:extLst>
          </p:cNvPr>
          <p:cNvSpPr>
            <a:spLocks noGrp="1"/>
          </p:cNvSpPr>
          <p:nvPr>
            <p:ph type="dt" sz="half" idx="10"/>
          </p:nvPr>
        </p:nvSpPr>
        <p:spPr/>
        <p:txBody>
          <a:bodyPr/>
          <a:lstStyle/>
          <a:p>
            <a:fld id="{CB0274A9-E592-4659-A02F-E91E8F212BBB}" type="datetimeFigureOut">
              <a:rPr lang="en-GB" smtClean="0"/>
              <a:t>21/08/2026</a:t>
            </a:fld>
            <a:endParaRPr lang="en-GB"/>
          </a:p>
        </p:txBody>
      </p:sp>
      <p:sp>
        <p:nvSpPr>
          <p:cNvPr id="3" name="Footer Placeholder 2">
            <a:extLst>
              <a:ext uri="{FF2B5EF4-FFF2-40B4-BE49-F238E27FC236}">
                <a16:creationId xmlns:a16="http://schemas.microsoft.com/office/drawing/2014/main" id="{7C04FD7B-7BD7-4C80-4153-63486AD4DD9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AE217E8-70FD-704A-85CD-4EE7D4C3CA73}"/>
              </a:ext>
            </a:extLst>
          </p:cNvPr>
          <p:cNvSpPr>
            <a:spLocks noGrp="1"/>
          </p:cNvSpPr>
          <p:nvPr>
            <p:ph type="sldNum" sz="quarter" idx="12"/>
          </p:nvPr>
        </p:nvSpPr>
        <p:spPr/>
        <p:txBody>
          <a:bodyPr/>
          <a:lstStyle/>
          <a:p>
            <a:fld id="{93C5DCB6-C456-4090-AB57-39B6D808BF1A}" type="slidenum">
              <a:rPr lang="en-GB" smtClean="0"/>
              <a:t>‹#›</a:t>
            </a:fld>
            <a:endParaRPr lang="en-GB"/>
          </a:p>
        </p:txBody>
      </p:sp>
      <p:sp>
        <p:nvSpPr>
          <p:cNvPr id="5" name="Rectangle 4">
            <a:extLst>
              <a:ext uri="{FF2B5EF4-FFF2-40B4-BE49-F238E27FC236}">
                <a16:creationId xmlns:a16="http://schemas.microsoft.com/office/drawing/2014/main" id="{7E34EF62-0896-8068-BE12-711826F629B1}"/>
              </a:ext>
            </a:extLst>
          </p:cNvPr>
          <p:cNvSpPr/>
          <p:nvPr userDrawn="1"/>
        </p:nvSpPr>
        <p:spPr>
          <a:xfrm>
            <a:off x="543697" y="457200"/>
            <a:ext cx="11145795" cy="59806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866331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CB31F-F5D6-1538-790C-BB073CE05C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3EF1CF4-CEC8-3E8D-D470-1B052FFE8D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8AE5E85-519B-3644-0112-AA92BA536A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1979B0-8419-7EE6-943E-6941824049A0}"/>
              </a:ext>
            </a:extLst>
          </p:cNvPr>
          <p:cNvSpPr>
            <a:spLocks noGrp="1"/>
          </p:cNvSpPr>
          <p:nvPr>
            <p:ph type="dt" sz="half" idx="10"/>
          </p:nvPr>
        </p:nvSpPr>
        <p:spPr/>
        <p:txBody>
          <a:bodyPr/>
          <a:lstStyle/>
          <a:p>
            <a:fld id="{CB0274A9-E592-4659-A02F-E91E8F212BBB}" type="datetimeFigureOut">
              <a:rPr lang="en-GB" smtClean="0"/>
              <a:t>21/08/2026</a:t>
            </a:fld>
            <a:endParaRPr lang="en-GB"/>
          </a:p>
        </p:txBody>
      </p:sp>
      <p:sp>
        <p:nvSpPr>
          <p:cNvPr id="6" name="Footer Placeholder 5">
            <a:extLst>
              <a:ext uri="{FF2B5EF4-FFF2-40B4-BE49-F238E27FC236}">
                <a16:creationId xmlns:a16="http://schemas.microsoft.com/office/drawing/2014/main" id="{1E61183F-087E-0331-3F29-A156FD44DC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4B46449-18DC-365C-4BF5-2AFA0156B11E}"/>
              </a:ext>
            </a:extLst>
          </p:cNvPr>
          <p:cNvSpPr>
            <a:spLocks noGrp="1"/>
          </p:cNvSpPr>
          <p:nvPr>
            <p:ph type="sldNum" sz="quarter" idx="12"/>
          </p:nvPr>
        </p:nvSpPr>
        <p:spPr/>
        <p:txBody>
          <a:bodyPr/>
          <a:lstStyle/>
          <a:p>
            <a:fld id="{93C5DCB6-C456-4090-AB57-39B6D808BF1A}" type="slidenum">
              <a:rPr lang="en-GB" smtClean="0"/>
              <a:t>‹#›</a:t>
            </a:fld>
            <a:endParaRPr lang="en-GB"/>
          </a:p>
        </p:txBody>
      </p:sp>
    </p:spTree>
    <p:extLst>
      <p:ext uri="{BB962C8B-B14F-4D97-AF65-F5344CB8AC3E}">
        <p14:creationId xmlns:p14="http://schemas.microsoft.com/office/powerpoint/2010/main" val="22884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D8EAE-62A9-9139-E620-4A76173B52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EDBB380-7F23-7F8B-ADBD-02D47764DB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8F3C10E-247D-F8EA-7CAF-759A3B5052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D9E5AD-6BB8-2E19-4617-1165CBCB3A0D}"/>
              </a:ext>
            </a:extLst>
          </p:cNvPr>
          <p:cNvSpPr>
            <a:spLocks noGrp="1"/>
          </p:cNvSpPr>
          <p:nvPr>
            <p:ph type="dt" sz="half" idx="10"/>
          </p:nvPr>
        </p:nvSpPr>
        <p:spPr/>
        <p:txBody>
          <a:bodyPr/>
          <a:lstStyle/>
          <a:p>
            <a:fld id="{CB0274A9-E592-4659-A02F-E91E8F212BBB}" type="datetimeFigureOut">
              <a:rPr lang="en-GB" smtClean="0"/>
              <a:t>21/08/2026</a:t>
            </a:fld>
            <a:endParaRPr lang="en-GB"/>
          </a:p>
        </p:txBody>
      </p:sp>
      <p:sp>
        <p:nvSpPr>
          <p:cNvPr id="6" name="Footer Placeholder 5">
            <a:extLst>
              <a:ext uri="{FF2B5EF4-FFF2-40B4-BE49-F238E27FC236}">
                <a16:creationId xmlns:a16="http://schemas.microsoft.com/office/drawing/2014/main" id="{9C943477-66C0-DDCE-7132-C568AADA3A3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B89297C-5E48-8825-E5E6-0046D9BFC390}"/>
              </a:ext>
            </a:extLst>
          </p:cNvPr>
          <p:cNvSpPr>
            <a:spLocks noGrp="1"/>
          </p:cNvSpPr>
          <p:nvPr>
            <p:ph type="sldNum" sz="quarter" idx="12"/>
          </p:nvPr>
        </p:nvSpPr>
        <p:spPr/>
        <p:txBody>
          <a:bodyPr/>
          <a:lstStyle/>
          <a:p>
            <a:fld id="{93C5DCB6-C456-4090-AB57-39B6D808BF1A}" type="slidenum">
              <a:rPr lang="en-GB" smtClean="0"/>
              <a:t>‹#›</a:t>
            </a:fld>
            <a:endParaRPr lang="en-GB"/>
          </a:p>
        </p:txBody>
      </p:sp>
    </p:spTree>
    <p:extLst>
      <p:ext uri="{BB962C8B-B14F-4D97-AF65-F5344CB8AC3E}">
        <p14:creationId xmlns:p14="http://schemas.microsoft.com/office/powerpoint/2010/main" val="2928997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331AA-7EF1-C755-7C07-6AF63353B8F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DEF4D07-5793-5893-0CE5-D995641F73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2E9DA7-4921-AF8B-D327-ECA770D69977}"/>
              </a:ext>
            </a:extLst>
          </p:cNvPr>
          <p:cNvSpPr>
            <a:spLocks noGrp="1"/>
          </p:cNvSpPr>
          <p:nvPr>
            <p:ph type="dt" sz="half" idx="10"/>
          </p:nvPr>
        </p:nvSpPr>
        <p:spPr/>
        <p:txBody>
          <a:bodyPr/>
          <a:lstStyle/>
          <a:p>
            <a:fld id="{CB0274A9-E592-4659-A02F-E91E8F212BBB}" type="datetimeFigureOut">
              <a:rPr lang="en-GB" smtClean="0"/>
              <a:t>21/08/2026</a:t>
            </a:fld>
            <a:endParaRPr lang="en-GB"/>
          </a:p>
        </p:txBody>
      </p:sp>
      <p:sp>
        <p:nvSpPr>
          <p:cNvPr id="5" name="Footer Placeholder 4">
            <a:extLst>
              <a:ext uri="{FF2B5EF4-FFF2-40B4-BE49-F238E27FC236}">
                <a16:creationId xmlns:a16="http://schemas.microsoft.com/office/drawing/2014/main" id="{8E7244A2-CA9E-DBDE-E9F3-8DFFAD417B8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BB2141-D717-130D-7622-9A8923090FF3}"/>
              </a:ext>
            </a:extLst>
          </p:cNvPr>
          <p:cNvSpPr>
            <a:spLocks noGrp="1"/>
          </p:cNvSpPr>
          <p:nvPr>
            <p:ph type="sldNum" sz="quarter" idx="12"/>
          </p:nvPr>
        </p:nvSpPr>
        <p:spPr/>
        <p:txBody>
          <a:bodyPr/>
          <a:lstStyle/>
          <a:p>
            <a:fld id="{93C5DCB6-C456-4090-AB57-39B6D808BF1A}" type="slidenum">
              <a:rPr lang="en-GB" smtClean="0"/>
              <a:t>‹#›</a:t>
            </a:fld>
            <a:endParaRPr lang="en-GB"/>
          </a:p>
        </p:txBody>
      </p:sp>
    </p:spTree>
    <p:extLst>
      <p:ext uri="{BB962C8B-B14F-4D97-AF65-F5344CB8AC3E}">
        <p14:creationId xmlns:p14="http://schemas.microsoft.com/office/powerpoint/2010/main" val="1027333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F0DAE6-2B05-8408-E874-B5C7320A0C8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BAE76E3-86AB-F2A6-DBD6-DD4B392AFC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BB0D94-DCFD-D468-4DB8-0D2AFF953F4B}"/>
              </a:ext>
            </a:extLst>
          </p:cNvPr>
          <p:cNvSpPr>
            <a:spLocks noGrp="1"/>
          </p:cNvSpPr>
          <p:nvPr>
            <p:ph type="dt" sz="half" idx="10"/>
          </p:nvPr>
        </p:nvSpPr>
        <p:spPr/>
        <p:txBody>
          <a:bodyPr/>
          <a:lstStyle/>
          <a:p>
            <a:fld id="{CB0274A9-E592-4659-A02F-E91E8F212BBB}" type="datetimeFigureOut">
              <a:rPr lang="en-GB" smtClean="0"/>
              <a:t>21/08/2026</a:t>
            </a:fld>
            <a:endParaRPr lang="en-GB"/>
          </a:p>
        </p:txBody>
      </p:sp>
      <p:sp>
        <p:nvSpPr>
          <p:cNvPr id="5" name="Footer Placeholder 4">
            <a:extLst>
              <a:ext uri="{FF2B5EF4-FFF2-40B4-BE49-F238E27FC236}">
                <a16:creationId xmlns:a16="http://schemas.microsoft.com/office/drawing/2014/main" id="{CF4E8DE2-F04B-021A-5622-B5A1F4C81A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B50DD0-2B39-DBA2-8ABF-1ECDEA9317D9}"/>
              </a:ext>
            </a:extLst>
          </p:cNvPr>
          <p:cNvSpPr>
            <a:spLocks noGrp="1"/>
          </p:cNvSpPr>
          <p:nvPr>
            <p:ph type="sldNum" sz="quarter" idx="12"/>
          </p:nvPr>
        </p:nvSpPr>
        <p:spPr/>
        <p:txBody>
          <a:bodyPr/>
          <a:lstStyle/>
          <a:p>
            <a:fld id="{93C5DCB6-C456-4090-AB57-39B6D808BF1A}" type="slidenum">
              <a:rPr lang="en-GB" smtClean="0"/>
              <a:t>‹#›</a:t>
            </a:fld>
            <a:endParaRPr lang="en-GB"/>
          </a:p>
        </p:txBody>
      </p:sp>
    </p:spTree>
    <p:extLst>
      <p:ext uri="{BB962C8B-B14F-4D97-AF65-F5344CB8AC3E}">
        <p14:creationId xmlns:p14="http://schemas.microsoft.com/office/powerpoint/2010/main" val="16923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ACAF5D-0801-7FEC-6411-9A8E6F2D3E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BBAA41A-0B7D-D1F7-E1E3-15B5528EFB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0BD87A-2F2B-C622-3C91-A7F9188358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0274A9-E592-4659-A02F-E91E8F212BBB}" type="datetimeFigureOut">
              <a:rPr lang="en-GB" smtClean="0"/>
              <a:t>21/08/2026</a:t>
            </a:fld>
            <a:endParaRPr lang="en-GB"/>
          </a:p>
        </p:txBody>
      </p:sp>
      <p:sp>
        <p:nvSpPr>
          <p:cNvPr id="5" name="Footer Placeholder 4">
            <a:extLst>
              <a:ext uri="{FF2B5EF4-FFF2-40B4-BE49-F238E27FC236}">
                <a16:creationId xmlns:a16="http://schemas.microsoft.com/office/drawing/2014/main" id="{B5C5FC40-1D4F-B9D4-BCF9-5A0093B1C5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A7257D8-73A2-5CA9-1A2A-EE2B1EA342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C5DCB6-C456-4090-AB57-39B6D808BF1A}" type="slidenum">
              <a:rPr lang="en-GB" smtClean="0"/>
              <a:t>‹#›</a:t>
            </a:fld>
            <a:endParaRPr lang="en-GB"/>
          </a:p>
        </p:txBody>
      </p:sp>
    </p:spTree>
    <p:extLst>
      <p:ext uri="{BB962C8B-B14F-4D97-AF65-F5344CB8AC3E}">
        <p14:creationId xmlns:p14="http://schemas.microsoft.com/office/powerpoint/2010/main" val="1635513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t0_WPxfF8K0"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hyperlink" Target="https://www.bbc.co.uk/newsround/43793769"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bbc.co.uk/newsround/43793769" TargetMode="External"/><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s://youtu.be/Pl50rpV9Tdw?si=39ZXnz11S3BXLTYx"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s://www.youtube.com/watch?v=kfy1mDdNtEQ"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gold.ac.uk/windrush/passenger-list/" TargetMode="Externa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0C97914-CD82-9816-8457-F43D183C8676}"/>
              </a:ext>
            </a:extLst>
          </p:cNvPr>
          <p:cNvSpPr txBox="1"/>
          <p:nvPr/>
        </p:nvSpPr>
        <p:spPr>
          <a:xfrm>
            <a:off x="2222157" y="481561"/>
            <a:ext cx="7747686" cy="830997"/>
          </a:xfrm>
          <a:prstGeom prst="rect">
            <a:avLst/>
          </a:prstGeom>
          <a:noFill/>
        </p:spPr>
        <p:txBody>
          <a:bodyPr wrap="square" rtlCol="0">
            <a:spAutoFit/>
          </a:bodyPr>
          <a:lstStyle/>
          <a:p>
            <a:pPr algn="ctr"/>
            <a:r>
              <a:rPr lang="en-GB" sz="4800" b="1" u="sng" dirty="0"/>
              <a:t>Black History Month</a:t>
            </a:r>
          </a:p>
        </p:txBody>
      </p:sp>
      <p:sp>
        <p:nvSpPr>
          <p:cNvPr id="6" name="TextBox 5">
            <a:extLst>
              <a:ext uri="{FF2B5EF4-FFF2-40B4-BE49-F238E27FC236}">
                <a16:creationId xmlns:a16="http://schemas.microsoft.com/office/drawing/2014/main" id="{4A0AC0E9-4EFF-678C-0C12-68C72BDA0322}"/>
              </a:ext>
            </a:extLst>
          </p:cNvPr>
          <p:cNvSpPr txBox="1"/>
          <p:nvPr/>
        </p:nvSpPr>
        <p:spPr>
          <a:xfrm>
            <a:off x="2537253" y="1945837"/>
            <a:ext cx="7117492" cy="2308324"/>
          </a:xfrm>
          <a:prstGeom prst="rect">
            <a:avLst/>
          </a:prstGeom>
          <a:noFill/>
        </p:spPr>
        <p:txBody>
          <a:bodyPr wrap="square" rtlCol="0">
            <a:spAutoFit/>
          </a:bodyPr>
          <a:lstStyle/>
          <a:p>
            <a:pPr algn="ctr"/>
            <a:r>
              <a:rPr lang="en-GB" sz="7200" b="1" dirty="0"/>
              <a:t>The Windrush Generation</a:t>
            </a:r>
          </a:p>
        </p:txBody>
      </p:sp>
      <p:sp>
        <p:nvSpPr>
          <p:cNvPr id="7" name="TextBox 6">
            <a:extLst>
              <a:ext uri="{FF2B5EF4-FFF2-40B4-BE49-F238E27FC236}">
                <a16:creationId xmlns:a16="http://schemas.microsoft.com/office/drawing/2014/main" id="{9D27E9E3-8F0F-1479-6898-4DF49DD1FC51}"/>
              </a:ext>
            </a:extLst>
          </p:cNvPr>
          <p:cNvSpPr txBox="1"/>
          <p:nvPr/>
        </p:nvSpPr>
        <p:spPr>
          <a:xfrm>
            <a:off x="770237" y="4745223"/>
            <a:ext cx="10651525" cy="163121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u="sng" dirty="0"/>
              <a:t>Vocabulary</a:t>
            </a:r>
          </a:p>
          <a:p>
            <a:endParaRPr lang="en-GB" dirty="0"/>
          </a:p>
          <a:p>
            <a:r>
              <a:rPr lang="en-GB" sz="3200" dirty="0"/>
              <a:t>migrant		colonies		discrimination		</a:t>
            </a:r>
            <a:r>
              <a:rPr lang="en-GB" sz="3200" noProof="0" dirty="0"/>
              <a:t>scandal</a:t>
            </a:r>
            <a:endParaRPr lang="en-GB" sz="3200" dirty="0"/>
          </a:p>
          <a:p>
            <a:r>
              <a:rPr lang="en-GB" sz="3200" dirty="0"/>
              <a:t>empire		</a:t>
            </a:r>
            <a:r>
              <a:rPr lang="en-GB" sz="3200" noProof="0" dirty="0"/>
              <a:t>racism</a:t>
            </a:r>
            <a:r>
              <a:rPr lang="en-GB" sz="3200" dirty="0"/>
              <a:t>		deportation</a:t>
            </a:r>
          </a:p>
        </p:txBody>
      </p:sp>
      <p:pic>
        <p:nvPicPr>
          <p:cNvPr id="2" name="Picture 1">
            <a:extLst>
              <a:ext uri="{FF2B5EF4-FFF2-40B4-BE49-F238E27FC236}">
                <a16:creationId xmlns:a16="http://schemas.microsoft.com/office/drawing/2014/main" id="{38A7C5B3-C4B6-6A96-8EBF-81A3850F00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40544" y="481561"/>
            <a:ext cx="1322173" cy="1322173"/>
          </a:xfrm>
          <a:prstGeom prst="rect">
            <a:avLst/>
          </a:prstGeom>
        </p:spPr>
      </p:pic>
    </p:spTree>
    <p:extLst>
      <p:ext uri="{BB962C8B-B14F-4D97-AF65-F5344CB8AC3E}">
        <p14:creationId xmlns:p14="http://schemas.microsoft.com/office/powerpoint/2010/main" val="1482100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A43FEEB-CBC7-E36A-01E1-F9F4EDFA91CB}"/>
              </a:ext>
            </a:extLst>
          </p:cNvPr>
          <p:cNvGraphicFramePr>
            <a:graphicFrameLocks noGrp="1"/>
          </p:cNvGraphicFramePr>
          <p:nvPr>
            <p:extLst>
              <p:ext uri="{D42A27DB-BD31-4B8C-83A1-F6EECF244321}">
                <p14:modId xmlns:p14="http://schemas.microsoft.com/office/powerpoint/2010/main" val="4144659721"/>
              </p:ext>
            </p:extLst>
          </p:nvPr>
        </p:nvGraphicFramePr>
        <p:xfrm>
          <a:off x="914277" y="3876335"/>
          <a:ext cx="10439544" cy="559741"/>
        </p:xfrm>
        <a:graphic>
          <a:graphicData uri="http://schemas.openxmlformats.org/drawingml/2006/table">
            <a:tbl>
              <a:tblPr firstRow="1" bandRow="1">
                <a:tableStyleId>{5940675A-B579-460E-94D1-54222C63F5DA}</a:tableStyleId>
              </a:tblPr>
              <a:tblGrid>
                <a:gridCol w="434981">
                  <a:extLst>
                    <a:ext uri="{9D8B030D-6E8A-4147-A177-3AD203B41FA5}">
                      <a16:colId xmlns:a16="http://schemas.microsoft.com/office/drawing/2014/main" val="182381461"/>
                    </a:ext>
                  </a:extLst>
                </a:gridCol>
                <a:gridCol w="434981">
                  <a:extLst>
                    <a:ext uri="{9D8B030D-6E8A-4147-A177-3AD203B41FA5}">
                      <a16:colId xmlns:a16="http://schemas.microsoft.com/office/drawing/2014/main" val="1431882765"/>
                    </a:ext>
                  </a:extLst>
                </a:gridCol>
                <a:gridCol w="434981">
                  <a:extLst>
                    <a:ext uri="{9D8B030D-6E8A-4147-A177-3AD203B41FA5}">
                      <a16:colId xmlns:a16="http://schemas.microsoft.com/office/drawing/2014/main" val="2998593696"/>
                    </a:ext>
                  </a:extLst>
                </a:gridCol>
                <a:gridCol w="434981">
                  <a:extLst>
                    <a:ext uri="{9D8B030D-6E8A-4147-A177-3AD203B41FA5}">
                      <a16:colId xmlns:a16="http://schemas.microsoft.com/office/drawing/2014/main" val="2409984505"/>
                    </a:ext>
                  </a:extLst>
                </a:gridCol>
                <a:gridCol w="434981">
                  <a:extLst>
                    <a:ext uri="{9D8B030D-6E8A-4147-A177-3AD203B41FA5}">
                      <a16:colId xmlns:a16="http://schemas.microsoft.com/office/drawing/2014/main" val="2472055640"/>
                    </a:ext>
                  </a:extLst>
                </a:gridCol>
                <a:gridCol w="434981">
                  <a:extLst>
                    <a:ext uri="{9D8B030D-6E8A-4147-A177-3AD203B41FA5}">
                      <a16:colId xmlns:a16="http://schemas.microsoft.com/office/drawing/2014/main" val="1143114834"/>
                    </a:ext>
                  </a:extLst>
                </a:gridCol>
                <a:gridCol w="434981">
                  <a:extLst>
                    <a:ext uri="{9D8B030D-6E8A-4147-A177-3AD203B41FA5}">
                      <a16:colId xmlns:a16="http://schemas.microsoft.com/office/drawing/2014/main" val="1526094768"/>
                    </a:ext>
                  </a:extLst>
                </a:gridCol>
                <a:gridCol w="434981">
                  <a:extLst>
                    <a:ext uri="{9D8B030D-6E8A-4147-A177-3AD203B41FA5}">
                      <a16:colId xmlns:a16="http://schemas.microsoft.com/office/drawing/2014/main" val="840938228"/>
                    </a:ext>
                  </a:extLst>
                </a:gridCol>
                <a:gridCol w="434981">
                  <a:extLst>
                    <a:ext uri="{9D8B030D-6E8A-4147-A177-3AD203B41FA5}">
                      <a16:colId xmlns:a16="http://schemas.microsoft.com/office/drawing/2014/main" val="3793262021"/>
                    </a:ext>
                  </a:extLst>
                </a:gridCol>
                <a:gridCol w="434981">
                  <a:extLst>
                    <a:ext uri="{9D8B030D-6E8A-4147-A177-3AD203B41FA5}">
                      <a16:colId xmlns:a16="http://schemas.microsoft.com/office/drawing/2014/main" val="2814094568"/>
                    </a:ext>
                  </a:extLst>
                </a:gridCol>
                <a:gridCol w="434981">
                  <a:extLst>
                    <a:ext uri="{9D8B030D-6E8A-4147-A177-3AD203B41FA5}">
                      <a16:colId xmlns:a16="http://schemas.microsoft.com/office/drawing/2014/main" val="4239689725"/>
                    </a:ext>
                  </a:extLst>
                </a:gridCol>
                <a:gridCol w="434981">
                  <a:extLst>
                    <a:ext uri="{9D8B030D-6E8A-4147-A177-3AD203B41FA5}">
                      <a16:colId xmlns:a16="http://schemas.microsoft.com/office/drawing/2014/main" val="2869517201"/>
                    </a:ext>
                  </a:extLst>
                </a:gridCol>
                <a:gridCol w="434981">
                  <a:extLst>
                    <a:ext uri="{9D8B030D-6E8A-4147-A177-3AD203B41FA5}">
                      <a16:colId xmlns:a16="http://schemas.microsoft.com/office/drawing/2014/main" val="2782275630"/>
                    </a:ext>
                  </a:extLst>
                </a:gridCol>
                <a:gridCol w="434981">
                  <a:extLst>
                    <a:ext uri="{9D8B030D-6E8A-4147-A177-3AD203B41FA5}">
                      <a16:colId xmlns:a16="http://schemas.microsoft.com/office/drawing/2014/main" val="2107548552"/>
                    </a:ext>
                  </a:extLst>
                </a:gridCol>
                <a:gridCol w="434981">
                  <a:extLst>
                    <a:ext uri="{9D8B030D-6E8A-4147-A177-3AD203B41FA5}">
                      <a16:colId xmlns:a16="http://schemas.microsoft.com/office/drawing/2014/main" val="3782634260"/>
                    </a:ext>
                  </a:extLst>
                </a:gridCol>
                <a:gridCol w="434981">
                  <a:extLst>
                    <a:ext uri="{9D8B030D-6E8A-4147-A177-3AD203B41FA5}">
                      <a16:colId xmlns:a16="http://schemas.microsoft.com/office/drawing/2014/main" val="397231715"/>
                    </a:ext>
                  </a:extLst>
                </a:gridCol>
                <a:gridCol w="434981">
                  <a:extLst>
                    <a:ext uri="{9D8B030D-6E8A-4147-A177-3AD203B41FA5}">
                      <a16:colId xmlns:a16="http://schemas.microsoft.com/office/drawing/2014/main" val="2886786308"/>
                    </a:ext>
                  </a:extLst>
                </a:gridCol>
                <a:gridCol w="434981">
                  <a:extLst>
                    <a:ext uri="{9D8B030D-6E8A-4147-A177-3AD203B41FA5}">
                      <a16:colId xmlns:a16="http://schemas.microsoft.com/office/drawing/2014/main" val="704732169"/>
                    </a:ext>
                  </a:extLst>
                </a:gridCol>
                <a:gridCol w="434981">
                  <a:extLst>
                    <a:ext uri="{9D8B030D-6E8A-4147-A177-3AD203B41FA5}">
                      <a16:colId xmlns:a16="http://schemas.microsoft.com/office/drawing/2014/main" val="2749655129"/>
                    </a:ext>
                  </a:extLst>
                </a:gridCol>
                <a:gridCol w="434981">
                  <a:extLst>
                    <a:ext uri="{9D8B030D-6E8A-4147-A177-3AD203B41FA5}">
                      <a16:colId xmlns:a16="http://schemas.microsoft.com/office/drawing/2014/main" val="1158252373"/>
                    </a:ext>
                  </a:extLst>
                </a:gridCol>
                <a:gridCol w="434981">
                  <a:extLst>
                    <a:ext uri="{9D8B030D-6E8A-4147-A177-3AD203B41FA5}">
                      <a16:colId xmlns:a16="http://schemas.microsoft.com/office/drawing/2014/main" val="89285242"/>
                    </a:ext>
                  </a:extLst>
                </a:gridCol>
                <a:gridCol w="434981">
                  <a:extLst>
                    <a:ext uri="{9D8B030D-6E8A-4147-A177-3AD203B41FA5}">
                      <a16:colId xmlns:a16="http://schemas.microsoft.com/office/drawing/2014/main" val="844316274"/>
                    </a:ext>
                  </a:extLst>
                </a:gridCol>
                <a:gridCol w="434981">
                  <a:extLst>
                    <a:ext uri="{9D8B030D-6E8A-4147-A177-3AD203B41FA5}">
                      <a16:colId xmlns:a16="http://schemas.microsoft.com/office/drawing/2014/main" val="1488370929"/>
                    </a:ext>
                  </a:extLst>
                </a:gridCol>
                <a:gridCol w="434981">
                  <a:extLst>
                    <a:ext uri="{9D8B030D-6E8A-4147-A177-3AD203B41FA5}">
                      <a16:colId xmlns:a16="http://schemas.microsoft.com/office/drawing/2014/main" val="455492455"/>
                    </a:ext>
                  </a:extLst>
                </a:gridCol>
              </a:tblGrid>
              <a:tr h="559741">
                <a:tc>
                  <a:txBody>
                    <a:bodyPr/>
                    <a:lstStyle/>
                    <a:p>
                      <a:endParaRPr lang="en-GB" dirty="0"/>
                    </a:p>
                  </a:txBody>
                  <a:tcPr>
                    <a:solidFill>
                      <a:srgbClr val="7030A0"/>
                    </a:solidFill>
                  </a:tcPr>
                </a:tc>
                <a:tc>
                  <a:txBody>
                    <a:bodyPr/>
                    <a:lstStyle/>
                    <a:p>
                      <a:endParaRPr lang="en-GB" dirty="0"/>
                    </a:p>
                  </a:txBody>
                  <a:tcPr>
                    <a:solidFill>
                      <a:srgbClr val="7030A0"/>
                    </a:solidFill>
                  </a:tcPr>
                </a:tc>
                <a:tc>
                  <a:txBody>
                    <a:bodyPr/>
                    <a:lstStyle/>
                    <a:p>
                      <a:endParaRPr lang="en-GB" dirty="0"/>
                    </a:p>
                  </a:txBody>
                  <a:tcPr>
                    <a:solidFill>
                      <a:srgbClr val="7030A0"/>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5"/>
                    </a:solidFill>
                  </a:tcPr>
                </a:tc>
                <a:extLst>
                  <a:ext uri="{0D108BD9-81ED-4DB2-BD59-A6C34878D82A}">
                    <a16:rowId xmlns:a16="http://schemas.microsoft.com/office/drawing/2014/main" val="591625835"/>
                  </a:ext>
                </a:extLst>
              </a:tr>
            </a:tbl>
          </a:graphicData>
        </a:graphic>
      </p:graphicFrame>
      <p:cxnSp>
        <p:nvCxnSpPr>
          <p:cNvPr id="5" name="Straight Arrow Connector 4">
            <a:extLst>
              <a:ext uri="{FF2B5EF4-FFF2-40B4-BE49-F238E27FC236}">
                <a16:creationId xmlns:a16="http://schemas.microsoft.com/office/drawing/2014/main" id="{F3FA3F47-4357-C247-C585-944594D73B63}"/>
              </a:ext>
            </a:extLst>
          </p:cNvPr>
          <p:cNvCxnSpPr>
            <a:cxnSpLocks/>
          </p:cNvCxnSpPr>
          <p:nvPr/>
        </p:nvCxnSpPr>
        <p:spPr>
          <a:xfrm>
            <a:off x="11087727" y="3080688"/>
            <a:ext cx="0" cy="79564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7A37E78-8212-3CEF-4873-41FD6AEE0833}"/>
              </a:ext>
            </a:extLst>
          </p:cNvPr>
          <p:cNvSpPr txBox="1"/>
          <p:nvPr/>
        </p:nvSpPr>
        <p:spPr>
          <a:xfrm>
            <a:off x="10748945" y="2669161"/>
            <a:ext cx="1087391" cy="369332"/>
          </a:xfrm>
          <a:prstGeom prst="rect">
            <a:avLst/>
          </a:prstGeom>
          <a:noFill/>
        </p:spPr>
        <p:txBody>
          <a:bodyPr wrap="square" rtlCol="0">
            <a:spAutoFit/>
          </a:bodyPr>
          <a:lstStyle/>
          <a:p>
            <a:r>
              <a:rPr lang="en-GB" dirty="0"/>
              <a:t>Today</a:t>
            </a:r>
          </a:p>
        </p:txBody>
      </p:sp>
      <p:sp>
        <p:nvSpPr>
          <p:cNvPr id="7" name="TextBox 6">
            <a:extLst>
              <a:ext uri="{FF2B5EF4-FFF2-40B4-BE49-F238E27FC236}">
                <a16:creationId xmlns:a16="http://schemas.microsoft.com/office/drawing/2014/main" id="{C675789E-828B-D9D5-FE1D-0C25302D00C5}"/>
              </a:ext>
            </a:extLst>
          </p:cNvPr>
          <p:cNvSpPr txBox="1"/>
          <p:nvPr/>
        </p:nvSpPr>
        <p:spPr>
          <a:xfrm rot="5400000">
            <a:off x="10573053" y="4657907"/>
            <a:ext cx="720665" cy="276999"/>
          </a:xfrm>
          <a:prstGeom prst="rect">
            <a:avLst/>
          </a:prstGeom>
          <a:noFill/>
        </p:spPr>
        <p:txBody>
          <a:bodyPr wrap="square" rtlCol="0">
            <a:spAutoFit/>
          </a:bodyPr>
          <a:lstStyle/>
          <a:p>
            <a:r>
              <a:rPr lang="en-GB" sz="1200" dirty="0"/>
              <a:t>AD 2000</a:t>
            </a:r>
          </a:p>
        </p:txBody>
      </p:sp>
      <p:sp>
        <p:nvSpPr>
          <p:cNvPr id="8" name="TextBox 7">
            <a:extLst>
              <a:ext uri="{FF2B5EF4-FFF2-40B4-BE49-F238E27FC236}">
                <a16:creationId xmlns:a16="http://schemas.microsoft.com/office/drawing/2014/main" id="{E2007D0B-994E-FFD5-3FD5-859C3139B328}"/>
              </a:ext>
            </a:extLst>
          </p:cNvPr>
          <p:cNvSpPr txBox="1"/>
          <p:nvPr/>
        </p:nvSpPr>
        <p:spPr>
          <a:xfrm rot="5400000">
            <a:off x="10136489" y="4657906"/>
            <a:ext cx="720665" cy="276999"/>
          </a:xfrm>
          <a:prstGeom prst="rect">
            <a:avLst/>
          </a:prstGeom>
          <a:noFill/>
        </p:spPr>
        <p:txBody>
          <a:bodyPr wrap="square" rtlCol="0">
            <a:spAutoFit/>
          </a:bodyPr>
          <a:lstStyle/>
          <a:p>
            <a:r>
              <a:rPr lang="en-GB" sz="1200" dirty="0"/>
              <a:t>AD 1900</a:t>
            </a:r>
          </a:p>
        </p:txBody>
      </p:sp>
      <p:sp>
        <p:nvSpPr>
          <p:cNvPr id="9" name="TextBox 8">
            <a:extLst>
              <a:ext uri="{FF2B5EF4-FFF2-40B4-BE49-F238E27FC236}">
                <a16:creationId xmlns:a16="http://schemas.microsoft.com/office/drawing/2014/main" id="{E1A00A59-6863-3941-AAA5-8968CCF6AA93}"/>
              </a:ext>
            </a:extLst>
          </p:cNvPr>
          <p:cNvSpPr txBox="1"/>
          <p:nvPr/>
        </p:nvSpPr>
        <p:spPr>
          <a:xfrm rot="5400000">
            <a:off x="9697333" y="4657905"/>
            <a:ext cx="720665" cy="276999"/>
          </a:xfrm>
          <a:prstGeom prst="rect">
            <a:avLst/>
          </a:prstGeom>
          <a:noFill/>
        </p:spPr>
        <p:txBody>
          <a:bodyPr wrap="square" rtlCol="0">
            <a:spAutoFit/>
          </a:bodyPr>
          <a:lstStyle/>
          <a:p>
            <a:r>
              <a:rPr lang="en-GB" sz="1200" dirty="0"/>
              <a:t>AD 1800</a:t>
            </a:r>
          </a:p>
        </p:txBody>
      </p:sp>
      <p:sp>
        <p:nvSpPr>
          <p:cNvPr id="10" name="TextBox 9">
            <a:extLst>
              <a:ext uri="{FF2B5EF4-FFF2-40B4-BE49-F238E27FC236}">
                <a16:creationId xmlns:a16="http://schemas.microsoft.com/office/drawing/2014/main" id="{ABE4DD69-5B59-01E2-400B-A7E1BF03B14B}"/>
              </a:ext>
            </a:extLst>
          </p:cNvPr>
          <p:cNvSpPr txBox="1"/>
          <p:nvPr/>
        </p:nvSpPr>
        <p:spPr>
          <a:xfrm rot="5400000">
            <a:off x="9276897" y="4657904"/>
            <a:ext cx="720665" cy="276999"/>
          </a:xfrm>
          <a:prstGeom prst="rect">
            <a:avLst/>
          </a:prstGeom>
          <a:noFill/>
        </p:spPr>
        <p:txBody>
          <a:bodyPr wrap="square" rtlCol="0">
            <a:spAutoFit/>
          </a:bodyPr>
          <a:lstStyle/>
          <a:p>
            <a:r>
              <a:rPr lang="en-GB" sz="1200" dirty="0"/>
              <a:t>AD 1700</a:t>
            </a:r>
          </a:p>
        </p:txBody>
      </p:sp>
      <p:sp>
        <p:nvSpPr>
          <p:cNvPr id="11" name="TextBox 10">
            <a:extLst>
              <a:ext uri="{FF2B5EF4-FFF2-40B4-BE49-F238E27FC236}">
                <a16:creationId xmlns:a16="http://schemas.microsoft.com/office/drawing/2014/main" id="{1DC94C0F-770C-30D6-E947-A1D28355D9AA}"/>
              </a:ext>
            </a:extLst>
          </p:cNvPr>
          <p:cNvSpPr txBox="1"/>
          <p:nvPr/>
        </p:nvSpPr>
        <p:spPr>
          <a:xfrm rot="5400000">
            <a:off x="8847101" y="4657903"/>
            <a:ext cx="720665" cy="276999"/>
          </a:xfrm>
          <a:prstGeom prst="rect">
            <a:avLst/>
          </a:prstGeom>
          <a:noFill/>
        </p:spPr>
        <p:txBody>
          <a:bodyPr wrap="square" rtlCol="0">
            <a:spAutoFit/>
          </a:bodyPr>
          <a:lstStyle/>
          <a:p>
            <a:r>
              <a:rPr lang="en-GB" sz="1200" dirty="0"/>
              <a:t>AD 1600</a:t>
            </a:r>
          </a:p>
        </p:txBody>
      </p:sp>
      <p:sp>
        <p:nvSpPr>
          <p:cNvPr id="12" name="TextBox 11">
            <a:extLst>
              <a:ext uri="{FF2B5EF4-FFF2-40B4-BE49-F238E27FC236}">
                <a16:creationId xmlns:a16="http://schemas.microsoft.com/office/drawing/2014/main" id="{3F461992-5B21-053F-3E10-88E6131DCF9F}"/>
              </a:ext>
            </a:extLst>
          </p:cNvPr>
          <p:cNvSpPr txBox="1"/>
          <p:nvPr/>
        </p:nvSpPr>
        <p:spPr>
          <a:xfrm rot="5400000">
            <a:off x="8401177" y="4657902"/>
            <a:ext cx="720665" cy="276999"/>
          </a:xfrm>
          <a:prstGeom prst="rect">
            <a:avLst/>
          </a:prstGeom>
          <a:noFill/>
        </p:spPr>
        <p:txBody>
          <a:bodyPr wrap="square" rtlCol="0">
            <a:spAutoFit/>
          </a:bodyPr>
          <a:lstStyle/>
          <a:p>
            <a:r>
              <a:rPr lang="en-GB" sz="1200" dirty="0"/>
              <a:t>AD 1500</a:t>
            </a:r>
          </a:p>
        </p:txBody>
      </p:sp>
      <p:sp>
        <p:nvSpPr>
          <p:cNvPr id="13" name="TextBox 12">
            <a:extLst>
              <a:ext uri="{FF2B5EF4-FFF2-40B4-BE49-F238E27FC236}">
                <a16:creationId xmlns:a16="http://schemas.microsoft.com/office/drawing/2014/main" id="{67B6B550-8E13-F31F-03C9-F174DC4487EF}"/>
              </a:ext>
            </a:extLst>
          </p:cNvPr>
          <p:cNvSpPr txBox="1"/>
          <p:nvPr/>
        </p:nvSpPr>
        <p:spPr>
          <a:xfrm rot="5400000">
            <a:off x="7955253" y="4692622"/>
            <a:ext cx="720665" cy="276999"/>
          </a:xfrm>
          <a:prstGeom prst="rect">
            <a:avLst/>
          </a:prstGeom>
          <a:noFill/>
        </p:spPr>
        <p:txBody>
          <a:bodyPr wrap="square" rtlCol="0">
            <a:spAutoFit/>
          </a:bodyPr>
          <a:lstStyle/>
          <a:p>
            <a:r>
              <a:rPr lang="en-GB" sz="1200" dirty="0"/>
              <a:t>AD 1400</a:t>
            </a:r>
          </a:p>
        </p:txBody>
      </p:sp>
      <p:sp>
        <p:nvSpPr>
          <p:cNvPr id="14" name="TextBox 13">
            <a:extLst>
              <a:ext uri="{FF2B5EF4-FFF2-40B4-BE49-F238E27FC236}">
                <a16:creationId xmlns:a16="http://schemas.microsoft.com/office/drawing/2014/main" id="{F8895EE3-7491-6B25-7C7E-C7267AAF3CD7}"/>
              </a:ext>
            </a:extLst>
          </p:cNvPr>
          <p:cNvSpPr txBox="1"/>
          <p:nvPr/>
        </p:nvSpPr>
        <p:spPr>
          <a:xfrm rot="5400000">
            <a:off x="7550945" y="4692622"/>
            <a:ext cx="720665" cy="276999"/>
          </a:xfrm>
          <a:prstGeom prst="rect">
            <a:avLst/>
          </a:prstGeom>
          <a:noFill/>
        </p:spPr>
        <p:txBody>
          <a:bodyPr wrap="square" rtlCol="0">
            <a:spAutoFit/>
          </a:bodyPr>
          <a:lstStyle/>
          <a:p>
            <a:r>
              <a:rPr lang="en-GB" sz="1200" dirty="0"/>
              <a:t>AD 1300</a:t>
            </a:r>
          </a:p>
        </p:txBody>
      </p:sp>
      <p:sp>
        <p:nvSpPr>
          <p:cNvPr id="15" name="Rectangle 14">
            <a:extLst>
              <a:ext uri="{FF2B5EF4-FFF2-40B4-BE49-F238E27FC236}">
                <a16:creationId xmlns:a16="http://schemas.microsoft.com/office/drawing/2014/main" id="{CC87FD65-F768-5DDF-23FA-7B514FCF201E}"/>
              </a:ext>
            </a:extLst>
          </p:cNvPr>
          <p:cNvSpPr/>
          <p:nvPr/>
        </p:nvSpPr>
        <p:spPr>
          <a:xfrm>
            <a:off x="10599786" y="3195275"/>
            <a:ext cx="245600" cy="638865"/>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TextBox 15">
            <a:extLst>
              <a:ext uri="{FF2B5EF4-FFF2-40B4-BE49-F238E27FC236}">
                <a16:creationId xmlns:a16="http://schemas.microsoft.com/office/drawing/2014/main" id="{287A87E8-7F52-DB44-A5BE-925354FC2939}"/>
              </a:ext>
            </a:extLst>
          </p:cNvPr>
          <p:cNvSpPr txBox="1"/>
          <p:nvPr/>
        </p:nvSpPr>
        <p:spPr>
          <a:xfrm rot="5400000">
            <a:off x="7095661" y="4657901"/>
            <a:ext cx="720665" cy="276999"/>
          </a:xfrm>
          <a:prstGeom prst="rect">
            <a:avLst/>
          </a:prstGeom>
          <a:noFill/>
        </p:spPr>
        <p:txBody>
          <a:bodyPr wrap="square" rtlCol="0">
            <a:spAutoFit/>
          </a:bodyPr>
          <a:lstStyle/>
          <a:p>
            <a:r>
              <a:rPr lang="en-GB" sz="1200" dirty="0"/>
              <a:t>AD 1200</a:t>
            </a:r>
          </a:p>
        </p:txBody>
      </p:sp>
      <p:sp>
        <p:nvSpPr>
          <p:cNvPr id="17" name="TextBox 16">
            <a:extLst>
              <a:ext uri="{FF2B5EF4-FFF2-40B4-BE49-F238E27FC236}">
                <a16:creationId xmlns:a16="http://schemas.microsoft.com/office/drawing/2014/main" id="{0C834034-6794-B573-4C1F-9DC5EFEB72A0}"/>
              </a:ext>
            </a:extLst>
          </p:cNvPr>
          <p:cNvSpPr txBox="1"/>
          <p:nvPr/>
        </p:nvSpPr>
        <p:spPr>
          <a:xfrm rot="5400000">
            <a:off x="6665865" y="4657901"/>
            <a:ext cx="720665" cy="276999"/>
          </a:xfrm>
          <a:prstGeom prst="rect">
            <a:avLst/>
          </a:prstGeom>
          <a:noFill/>
        </p:spPr>
        <p:txBody>
          <a:bodyPr wrap="square" rtlCol="0">
            <a:spAutoFit/>
          </a:bodyPr>
          <a:lstStyle/>
          <a:p>
            <a:r>
              <a:rPr lang="en-GB" sz="1200" dirty="0"/>
              <a:t>AD 1100</a:t>
            </a:r>
          </a:p>
        </p:txBody>
      </p:sp>
      <p:sp>
        <p:nvSpPr>
          <p:cNvPr id="18" name="TextBox 17">
            <a:extLst>
              <a:ext uri="{FF2B5EF4-FFF2-40B4-BE49-F238E27FC236}">
                <a16:creationId xmlns:a16="http://schemas.microsoft.com/office/drawing/2014/main" id="{0CCE8F2C-9356-7C26-053D-777604A7A339}"/>
              </a:ext>
            </a:extLst>
          </p:cNvPr>
          <p:cNvSpPr txBox="1"/>
          <p:nvPr/>
        </p:nvSpPr>
        <p:spPr>
          <a:xfrm rot="5400000">
            <a:off x="6210582" y="4692621"/>
            <a:ext cx="720665" cy="276999"/>
          </a:xfrm>
          <a:prstGeom prst="rect">
            <a:avLst/>
          </a:prstGeom>
          <a:noFill/>
        </p:spPr>
        <p:txBody>
          <a:bodyPr wrap="square" rtlCol="0">
            <a:spAutoFit/>
          </a:bodyPr>
          <a:lstStyle/>
          <a:p>
            <a:r>
              <a:rPr lang="en-GB" sz="1200" dirty="0"/>
              <a:t>AD 1000</a:t>
            </a:r>
          </a:p>
        </p:txBody>
      </p:sp>
      <p:sp>
        <p:nvSpPr>
          <p:cNvPr id="19" name="TextBox 18">
            <a:extLst>
              <a:ext uri="{FF2B5EF4-FFF2-40B4-BE49-F238E27FC236}">
                <a16:creationId xmlns:a16="http://schemas.microsoft.com/office/drawing/2014/main" id="{E7CE5BB0-136D-1948-96CB-4FD77ECDE0B5}"/>
              </a:ext>
            </a:extLst>
          </p:cNvPr>
          <p:cNvSpPr txBox="1"/>
          <p:nvPr/>
        </p:nvSpPr>
        <p:spPr>
          <a:xfrm rot="5400000">
            <a:off x="5791067" y="4692625"/>
            <a:ext cx="720665" cy="276999"/>
          </a:xfrm>
          <a:prstGeom prst="rect">
            <a:avLst/>
          </a:prstGeom>
          <a:noFill/>
        </p:spPr>
        <p:txBody>
          <a:bodyPr wrap="square" rtlCol="0">
            <a:spAutoFit/>
          </a:bodyPr>
          <a:lstStyle/>
          <a:p>
            <a:r>
              <a:rPr lang="en-GB" sz="1200" dirty="0"/>
              <a:t>AD 900</a:t>
            </a:r>
          </a:p>
        </p:txBody>
      </p:sp>
      <p:sp>
        <p:nvSpPr>
          <p:cNvPr id="20" name="TextBox 19">
            <a:extLst>
              <a:ext uri="{FF2B5EF4-FFF2-40B4-BE49-F238E27FC236}">
                <a16:creationId xmlns:a16="http://schemas.microsoft.com/office/drawing/2014/main" id="{6315952C-D2CE-FCF6-C985-571B103EF99A}"/>
              </a:ext>
            </a:extLst>
          </p:cNvPr>
          <p:cNvSpPr txBox="1"/>
          <p:nvPr/>
        </p:nvSpPr>
        <p:spPr>
          <a:xfrm rot="5400000">
            <a:off x="5351911" y="4692624"/>
            <a:ext cx="720665" cy="276999"/>
          </a:xfrm>
          <a:prstGeom prst="rect">
            <a:avLst/>
          </a:prstGeom>
          <a:noFill/>
        </p:spPr>
        <p:txBody>
          <a:bodyPr wrap="square" rtlCol="0">
            <a:spAutoFit/>
          </a:bodyPr>
          <a:lstStyle/>
          <a:p>
            <a:r>
              <a:rPr lang="en-GB" sz="1200" dirty="0"/>
              <a:t>AD 800</a:t>
            </a:r>
          </a:p>
        </p:txBody>
      </p:sp>
      <p:sp>
        <p:nvSpPr>
          <p:cNvPr id="21" name="TextBox 20">
            <a:extLst>
              <a:ext uri="{FF2B5EF4-FFF2-40B4-BE49-F238E27FC236}">
                <a16:creationId xmlns:a16="http://schemas.microsoft.com/office/drawing/2014/main" id="{10D11E68-41DF-5E37-8219-0E9E4A65CD24}"/>
              </a:ext>
            </a:extLst>
          </p:cNvPr>
          <p:cNvSpPr txBox="1"/>
          <p:nvPr/>
        </p:nvSpPr>
        <p:spPr>
          <a:xfrm rot="5400000">
            <a:off x="4931475" y="4692623"/>
            <a:ext cx="720665" cy="276999"/>
          </a:xfrm>
          <a:prstGeom prst="rect">
            <a:avLst/>
          </a:prstGeom>
          <a:noFill/>
        </p:spPr>
        <p:txBody>
          <a:bodyPr wrap="square" rtlCol="0">
            <a:spAutoFit/>
          </a:bodyPr>
          <a:lstStyle/>
          <a:p>
            <a:r>
              <a:rPr lang="en-GB" sz="1200" dirty="0"/>
              <a:t>AD 700</a:t>
            </a:r>
          </a:p>
        </p:txBody>
      </p:sp>
      <p:sp>
        <p:nvSpPr>
          <p:cNvPr id="22" name="TextBox 21">
            <a:extLst>
              <a:ext uri="{FF2B5EF4-FFF2-40B4-BE49-F238E27FC236}">
                <a16:creationId xmlns:a16="http://schemas.microsoft.com/office/drawing/2014/main" id="{35F171CB-E941-7CB8-B39E-2F4F9B49EFFA}"/>
              </a:ext>
            </a:extLst>
          </p:cNvPr>
          <p:cNvSpPr txBox="1"/>
          <p:nvPr/>
        </p:nvSpPr>
        <p:spPr>
          <a:xfrm rot="5400000">
            <a:off x="4501679" y="4692622"/>
            <a:ext cx="720665" cy="276999"/>
          </a:xfrm>
          <a:prstGeom prst="rect">
            <a:avLst/>
          </a:prstGeom>
          <a:noFill/>
        </p:spPr>
        <p:txBody>
          <a:bodyPr wrap="square" rtlCol="0">
            <a:spAutoFit/>
          </a:bodyPr>
          <a:lstStyle/>
          <a:p>
            <a:r>
              <a:rPr lang="en-GB" sz="1200" dirty="0"/>
              <a:t>AD 600</a:t>
            </a:r>
          </a:p>
        </p:txBody>
      </p:sp>
      <p:sp>
        <p:nvSpPr>
          <p:cNvPr id="23" name="TextBox 22">
            <a:extLst>
              <a:ext uri="{FF2B5EF4-FFF2-40B4-BE49-F238E27FC236}">
                <a16:creationId xmlns:a16="http://schemas.microsoft.com/office/drawing/2014/main" id="{A24ED282-281C-F019-5CBA-196DD3DC2AA8}"/>
              </a:ext>
            </a:extLst>
          </p:cNvPr>
          <p:cNvSpPr txBox="1"/>
          <p:nvPr/>
        </p:nvSpPr>
        <p:spPr>
          <a:xfrm rot="5400000">
            <a:off x="4055755" y="4692621"/>
            <a:ext cx="720665" cy="276999"/>
          </a:xfrm>
          <a:prstGeom prst="rect">
            <a:avLst/>
          </a:prstGeom>
          <a:noFill/>
        </p:spPr>
        <p:txBody>
          <a:bodyPr wrap="square" rtlCol="0">
            <a:spAutoFit/>
          </a:bodyPr>
          <a:lstStyle/>
          <a:p>
            <a:r>
              <a:rPr lang="en-GB" sz="1200" dirty="0"/>
              <a:t>AD 500</a:t>
            </a:r>
          </a:p>
        </p:txBody>
      </p:sp>
      <p:sp>
        <p:nvSpPr>
          <p:cNvPr id="24" name="TextBox 23">
            <a:extLst>
              <a:ext uri="{FF2B5EF4-FFF2-40B4-BE49-F238E27FC236}">
                <a16:creationId xmlns:a16="http://schemas.microsoft.com/office/drawing/2014/main" id="{79B1555D-7F66-463A-8681-11063DF2CF2C}"/>
              </a:ext>
            </a:extLst>
          </p:cNvPr>
          <p:cNvSpPr txBox="1"/>
          <p:nvPr/>
        </p:nvSpPr>
        <p:spPr>
          <a:xfrm rot="5400000">
            <a:off x="3609831" y="4727341"/>
            <a:ext cx="720665" cy="276999"/>
          </a:xfrm>
          <a:prstGeom prst="rect">
            <a:avLst/>
          </a:prstGeom>
          <a:noFill/>
        </p:spPr>
        <p:txBody>
          <a:bodyPr wrap="square" rtlCol="0">
            <a:spAutoFit/>
          </a:bodyPr>
          <a:lstStyle/>
          <a:p>
            <a:r>
              <a:rPr lang="en-GB" sz="1200" dirty="0"/>
              <a:t>AD 400</a:t>
            </a:r>
          </a:p>
        </p:txBody>
      </p:sp>
      <p:sp>
        <p:nvSpPr>
          <p:cNvPr id="25" name="TextBox 24">
            <a:extLst>
              <a:ext uri="{FF2B5EF4-FFF2-40B4-BE49-F238E27FC236}">
                <a16:creationId xmlns:a16="http://schemas.microsoft.com/office/drawing/2014/main" id="{19C0C77A-23E1-D738-92F8-AB07EE062E68}"/>
              </a:ext>
            </a:extLst>
          </p:cNvPr>
          <p:cNvSpPr txBox="1"/>
          <p:nvPr/>
        </p:nvSpPr>
        <p:spPr>
          <a:xfrm rot="5400000">
            <a:off x="3205523" y="4727341"/>
            <a:ext cx="720665" cy="276999"/>
          </a:xfrm>
          <a:prstGeom prst="rect">
            <a:avLst/>
          </a:prstGeom>
          <a:noFill/>
        </p:spPr>
        <p:txBody>
          <a:bodyPr wrap="square" rtlCol="0">
            <a:spAutoFit/>
          </a:bodyPr>
          <a:lstStyle/>
          <a:p>
            <a:r>
              <a:rPr lang="en-GB" sz="1200" dirty="0"/>
              <a:t>AD 300</a:t>
            </a:r>
          </a:p>
        </p:txBody>
      </p:sp>
      <p:sp>
        <p:nvSpPr>
          <p:cNvPr id="26" name="TextBox 25">
            <a:extLst>
              <a:ext uri="{FF2B5EF4-FFF2-40B4-BE49-F238E27FC236}">
                <a16:creationId xmlns:a16="http://schemas.microsoft.com/office/drawing/2014/main" id="{1B6BF0B4-D981-3DF8-75F7-F17901048EC9}"/>
              </a:ext>
            </a:extLst>
          </p:cNvPr>
          <p:cNvSpPr txBox="1"/>
          <p:nvPr/>
        </p:nvSpPr>
        <p:spPr>
          <a:xfrm rot="5400000">
            <a:off x="2750239" y="4692620"/>
            <a:ext cx="720665" cy="276999"/>
          </a:xfrm>
          <a:prstGeom prst="rect">
            <a:avLst/>
          </a:prstGeom>
          <a:noFill/>
        </p:spPr>
        <p:txBody>
          <a:bodyPr wrap="square" rtlCol="0">
            <a:spAutoFit/>
          </a:bodyPr>
          <a:lstStyle/>
          <a:p>
            <a:r>
              <a:rPr lang="en-GB" sz="1200" dirty="0"/>
              <a:t>AD 200</a:t>
            </a:r>
          </a:p>
        </p:txBody>
      </p:sp>
      <p:sp>
        <p:nvSpPr>
          <p:cNvPr id="27" name="TextBox 26">
            <a:extLst>
              <a:ext uri="{FF2B5EF4-FFF2-40B4-BE49-F238E27FC236}">
                <a16:creationId xmlns:a16="http://schemas.microsoft.com/office/drawing/2014/main" id="{3280364B-3670-3C3A-7CE2-E17F309B212F}"/>
              </a:ext>
            </a:extLst>
          </p:cNvPr>
          <p:cNvSpPr txBox="1"/>
          <p:nvPr/>
        </p:nvSpPr>
        <p:spPr>
          <a:xfrm rot="5400000">
            <a:off x="2320443" y="4692620"/>
            <a:ext cx="720665" cy="276999"/>
          </a:xfrm>
          <a:prstGeom prst="rect">
            <a:avLst/>
          </a:prstGeom>
          <a:noFill/>
        </p:spPr>
        <p:txBody>
          <a:bodyPr wrap="square" rtlCol="0">
            <a:spAutoFit/>
          </a:bodyPr>
          <a:lstStyle/>
          <a:p>
            <a:r>
              <a:rPr lang="en-GB" sz="1200" dirty="0"/>
              <a:t>AD 100</a:t>
            </a:r>
          </a:p>
        </p:txBody>
      </p:sp>
      <p:sp>
        <p:nvSpPr>
          <p:cNvPr id="28" name="TextBox 27">
            <a:extLst>
              <a:ext uri="{FF2B5EF4-FFF2-40B4-BE49-F238E27FC236}">
                <a16:creationId xmlns:a16="http://schemas.microsoft.com/office/drawing/2014/main" id="{7D079608-1036-3F6C-19AA-3EAEB58E9AD5}"/>
              </a:ext>
            </a:extLst>
          </p:cNvPr>
          <p:cNvSpPr txBox="1"/>
          <p:nvPr/>
        </p:nvSpPr>
        <p:spPr>
          <a:xfrm rot="5400000">
            <a:off x="1865160" y="4727340"/>
            <a:ext cx="720665" cy="276999"/>
          </a:xfrm>
          <a:prstGeom prst="rect">
            <a:avLst/>
          </a:prstGeom>
          <a:noFill/>
        </p:spPr>
        <p:txBody>
          <a:bodyPr wrap="square" rtlCol="0">
            <a:spAutoFit/>
          </a:bodyPr>
          <a:lstStyle/>
          <a:p>
            <a:r>
              <a:rPr lang="en-GB" sz="1200" dirty="0"/>
              <a:t>AD 1</a:t>
            </a:r>
          </a:p>
        </p:txBody>
      </p:sp>
      <p:sp>
        <p:nvSpPr>
          <p:cNvPr id="29" name="TextBox 28">
            <a:extLst>
              <a:ext uri="{FF2B5EF4-FFF2-40B4-BE49-F238E27FC236}">
                <a16:creationId xmlns:a16="http://schemas.microsoft.com/office/drawing/2014/main" id="{9F97D8E8-FDA5-487D-1E35-307312019946}"/>
              </a:ext>
            </a:extLst>
          </p:cNvPr>
          <p:cNvSpPr txBox="1"/>
          <p:nvPr/>
        </p:nvSpPr>
        <p:spPr>
          <a:xfrm rot="5400000">
            <a:off x="1425686" y="4727340"/>
            <a:ext cx="720665" cy="276999"/>
          </a:xfrm>
          <a:prstGeom prst="rect">
            <a:avLst/>
          </a:prstGeom>
          <a:noFill/>
        </p:spPr>
        <p:txBody>
          <a:bodyPr wrap="square" rtlCol="0">
            <a:spAutoFit/>
          </a:bodyPr>
          <a:lstStyle/>
          <a:p>
            <a:r>
              <a:rPr lang="en-GB" sz="1200" dirty="0"/>
              <a:t>100 BC</a:t>
            </a:r>
          </a:p>
        </p:txBody>
      </p:sp>
      <p:sp>
        <p:nvSpPr>
          <p:cNvPr id="30" name="TextBox 29">
            <a:extLst>
              <a:ext uri="{FF2B5EF4-FFF2-40B4-BE49-F238E27FC236}">
                <a16:creationId xmlns:a16="http://schemas.microsoft.com/office/drawing/2014/main" id="{4E8F7130-5CC3-F4D2-39DC-E1BC013CDB25}"/>
              </a:ext>
            </a:extLst>
          </p:cNvPr>
          <p:cNvSpPr txBox="1"/>
          <p:nvPr/>
        </p:nvSpPr>
        <p:spPr>
          <a:xfrm rot="5400000">
            <a:off x="998657" y="4727339"/>
            <a:ext cx="720665" cy="276999"/>
          </a:xfrm>
          <a:prstGeom prst="rect">
            <a:avLst/>
          </a:prstGeom>
          <a:noFill/>
        </p:spPr>
        <p:txBody>
          <a:bodyPr wrap="square" rtlCol="0">
            <a:spAutoFit/>
          </a:bodyPr>
          <a:lstStyle/>
          <a:p>
            <a:r>
              <a:rPr lang="en-GB" sz="1200" dirty="0"/>
              <a:t>200 BC</a:t>
            </a:r>
          </a:p>
        </p:txBody>
      </p:sp>
      <p:sp>
        <p:nvSpPr>
          <p:cNvPr id="31" name="TextBox 30">
            <a:extLst>
              <a:ext uri="{FF2B5EF4-FFF2-40B4-BE49-F238E27FC236}">
                <a16:creationId xmlns:a16="http://schemas.microsoft.com/office/drawing/2014/main" id="{5E775B6F-5438-A922-806F-FDEB81187EF8}"/>
              </a:ext>
            </a:extLst>
          </p:cNvPr>
          <p:cNvSpPr txBox="1"/>
          <p:nvPr/>
        </p:nvSpPr>
        <p:spPr>
          <a:xfrm>
            <a:off x="741405" y="432486"/>
            <a:ext cx="9304638" cy="769441"/>
          </a:xfrm>
          <a:prstGeom prst="rect">
            <a:avLst/>
          </a:prstGeom>
          <a:noFill/>
        </p:spPr>
        <p:txBody>
          <a:bodyPr wrap="square" rtlCol="0">
            <a:spAutoFit/>
          </a:bodyPr>
          <a:lstStyle/>
          <a:p>
            <a:r>
              <a:rPr lang="en-GB" sz="4400" b="1" u="sng" dirty="0"/>
              <a:t>When was the Windrush Generation?</a:t>
            </a:r>
          </a:p>
        </p:txBody>
      </p:sp>
      <p:sp>
        <p:nvSpPr>
          <p:cNvPr id="32" name="TextBox 31">
            <a:extLst>
              <a:ext uri="{FF2B5EF4-FFF2-40B4-BE49-F238E27FC236}">
                <a16:creationId xmlns:a16="http://schemas.microsoft.com/office/drawing/2014/main" id="{3E05D3E3-C0E1-E37C-285D-C3855353ADDE}"/>
              </a:ext>
            </a:extLst>
          </p:cNvPr>
          <p:cNvSpPr txBox="1"/>
          <p:nvPr/>
        </p:nvSpPr>
        <p:spPr>
          <a:xfrm>
            <a:off x="7769468" y="2039769"/>
            <a:ext cx="2709217" cy="646331"/>
          </a:xfrm>
          <a:prstGeom prst="rect">
            <a:avLst/>
          </a:prstGeom>
          <a:solidFill>
            <a:srgbClr val="FF0000"/>
          </a:solidFill>
        </p:spPr>
        <p:txBody>
          <a:bodyPr wrap="square" rtlCol="0">
            <a:spAutoFit/>
          </a:bodyPr>
          <a:lstStyle/>
          <a:p>
            <a:pPr algn="ctr"/>
            <a:r>
              <a:rPr lang="en-GB" dirty="0"/>
              <a:t>Windrush Generation</a:t>
            </a:r>
          </a:p>
          <a:p>
            <a:pPr algn="ctr"/>
            <a:r>
              <a:rPr lang="en-GB" dirty="0"/>
              <a:t>1948-1970</a:t>
            </a:r>
          </a:p>
        </p:txBody>
      </p:sp>
      <p:cxnSp>
        <p:nvCxnSpPr>
          <p:cNvPr id="33" name="Straight Arrow Connector 32">
            <a:extLst>
              <a:ext uri="{FF2B5EF4-FFF2-40B4-BE49-F238E27FC236}">
                <a16:creationId xmlns:a16="http://schemas.microsoft.com/office/drawing/2014/main" id="{CA1E4BB1-2270-7FB8-889E-4A65C31161D2}"/>
              </a:ext>
            </a:extLst>
          </p:cNvPr>
          <p:cNvCxnSpPr>
            <a:stCxn id="32" idx="2"/>
            <a:endCxn id="15" idx="0"/>
          </p:cNvCxnSpPr>
          <p:nvPr/>
        </p:nvCxnSpPr>
        <p:spPr>
          <a:xfrm>
            <a:off x="9124077" y="2686100"/>
            <a:ext cx="1598509" cy="5091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D771841-76EF-1C9B-1535-C0F3A89237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8322" y="502311"/>
            <a:ext cx="1322173" cy="1322173"/>
          </a:xfrm>
          <a:prstGeom prst="rect">
            <a:avLst/>
          </a:prstGeom>
        </p:spPr>
      </p:pic>
    </p:spTree>
    <p:extLst>
      <p:ext uri="{BB962C8B-B14F-4D97-AF65-F5344CB8AC3E}">
        <p14:creationId xmlns:p14="http://schemas.microsoft.com/office/powerpoint/2010/main" val="1565531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AC1F5-F969-557A-541A-8AF5CE3B094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09D0CF1-12FE-17F7-B45D-FB428B07AFC9}"/>
              </a:ext>
            </a:extLst>
          </p:cNvPr>
          <p:cNvSpPr txBox="1"/>
          <p:nvPr/>
        </p:nvSpPr>
        <p:spPr>
          <a:xfrm>
            <a:off x="506627" y="330186"/>
            <a:ext cx="5795319" cy="707886"/>
          </a:xfrm>
          <a:prstGeom prst="rect">
            <a:avLst/>
          </a:prstGeom>
          <a:noFill/>
        </p:spPr>
        <p:txBody>
          <a:bodyPr wrap="square" rtlCol="0">
            <a:spAutoFit/>
          </a:bodyPr>
          <a:lstStyle/>
          <a:p>
            <a:r>
              <a:rPr lang="en-GB" sz="4000" b="1" u="sng" dirty="0"/>
              <a:t>Background</a:t>
            </a:r>
          </a:p>
        </p:txBody>
      </p:sp>
      <p:sp>
        <p:nvSpPr>
          <p:cNvPr id="6" name="TextBox 5">
            <a:extLst>
              <a:ext uri="{FF2B5EF4-FFF2-40B4-BE49-F238E27FC236}">
                <a16:creationId xmlns:a16="http://schemas.microsoft.com/office/drawing/2014/main" id="{9E0C69C3-F0FB-6D37-3BA9-1F53764718A2}"/>
              </a:ext>
            </a:extLst>
          </p:cNvPr>
          <p:cNvSpPr txBox="1"/>
          <p:nvPr/>
        </p:nvSpPr>
        <p:spPr>
          <a:xfrm>
            <a:off x="3558746" y="453296"/>
            <a:ext cx="8340812" cy="1384995"/>
          </a:xfrm>
          <a:prstGeom prst="rect">
            <a:avLst/>
          </a:prstGeom>
          <a:noFill/>
        </p:spPr>
        <p:txBody>
          <a:bodyPr wrap="square">
            <a:spAutoFit/>
          </a:bodyPr>
          <a:lstStyle/>
          <a:p>
            <a:r>
              <a:rPr lang="en-GB" sz="2800" dirty="0"/>
              <a:t>The British Empire in the 1600s stretched across the globe and included the islands in the Caribbean. These were called the West Indies.</a:t>
            </a:r>
          </a:p>
        </p:txBody>
      </p:sp>
      <p:sp>
        <p:nvSpPr>
          <p:cNvPr id="10" name="TextBox 9">
            <a:extLst>
              <a:ext uri="{FF2B5EF4-FFF2-40B4-BE49-F238E27FC236}">
                <a16:creationId xmlns:a16="http://schemas.microsoft.com/office/drawing/2014/main" id="{CA033A8C-A79A-71DE-1A5E-D232768A7A9E}"/>
              </a:ext>
            </a:extLst>
          </p:cNvPr>
          <p:cNvSpPr txBox="1"/>
          <p:nvPr/>
        </p:nvSpPr>
        <p:spPr>
          <a:xfrm>
            <a:off x="700215" y="1838291"/>
            <a:ext cx="6098058" cy="4678204"/>
          </a:xfrm>
          <a:prstGeom prst="rect">
            <a:avLst/>
          </a:prstGeom>
          <a:noFill/>
        </p:spPr>
        <p:txBody>
          <a:bodyPr wrap="square">
            <a:spAutoFit/>
          </a:bodyPr>
          <a:lstStyle/>
          <a:p>
            <a:r>
              <a:rPr lang="en-GB" sz="2000" dirty="0"/>
              <a:t>Anguilla, </a:t>
            </a:r>
          </a:p>
          <a:p>
            <a:r>
              <a:rPr lang="en-GB" sz="2000" dirty="0"/>
              <a:t>the Cayman Islands, </a:t>
            </a:r>
          </a:p>
          <a:p>
            <a:r>
              <a:rPr lang="en-GB" sz="2000" dirty="0"/>
              <a:t>Turks and Caicos Islands, </a:t>
            </a:r>
          </a:p>
          <a:p>
            <a:r>
              <a:rPr lang="en-GB" sz="2000" dirty="0"/>
              <a:t>Montserrat, </a:t>
            </a:r>
          </a:p>
          <a:p>
            <a:r>
              <a:rPr lang="en-GB" sz="2000" dirty="0"/>
              <a:t>the British Virgin Islands, </a:t>
            </a:r>
          </a:p>
          <a:p>
            <a:r>
              <a:rPr lang="en-GB" sz="2000" dirty="0"/>
              <a:t>Antigua and Barbuda, </a:t>
            </a:r>
          </a:p>
          <a:p>
            <a:r>
              <a:rPr lang="en-GB" sz="2000" dirty="0"/>
              <a:t>The Bahamas, </a:t>
            </a:r>
          </a:p>
          <a:p>
            <a:r>
              <a:rPr lang="en-GB" sz="2000" dirty="0"/>
              <a:t>Barbados, </a:t>
            </a:r>
          </a:p>
          <a:p>
            <a:r>
              <a:rPr lang="en-GB" sz="2000" dirty="0"/>
              <a:t>Dominica, </a:t>
            </a:r>
          </a:p>
          <a:p>
            <a:r>
              <a:rPr lang="en-GB" sz="2000" dirty="0"/>
              <a:t>Grenada, </a:t>
            </a:r>
          </a:p>
          <a:p>
            <a:r>
              <a:rPr lang="en-GB" sz="2000" dirty="0"/>
              <a:t>Jamaica, </a:t>
            </a:r>
          </a:p>
          <a:p>
            <a:r>
              <a:rPr lang="en-GB" sz="2000" dirty="0"/>
              <a:t>Saint Kitts and Nevis, </a:t>
            </a:r>
          </a:p>
          <a:p>
            <a:r>
              <a:rPr lang="en-GB" sz="2000" dirty="0"/>
              <a:t>Saint Lucia, </a:t>
            </a:r>
          </a:p>
          <a:p>
            <a:r>
              <a:rPr lang="en-GB" sz="2000" dirty="0"/>
              <a:t>Saint Vincent and the Grenadines, </a:t>
            </a:r>
          </a:p>
          <a:p>
            <a:r>
              <a:rPr lang="en-GB" sz="2000" dirty="0"/>
              <a:t>Trinidad and Tobago. </a:t>
            </a:r>
          </a:p>
        </p:txBody>
      </p:sp>
      <p:pic>
        <p:nvPicPr>
          <p:cNvPr id="12" name="Picture 11">
            <a:extLst>
              <a:ext uri="{FF2B5EF4-FFF2-40B4-BE49-F238E27FC236}">
                <a16:creationId xmlns:a16="http://schemas.microsoft.com/office/drawing/2014/main" id="{A341A9EA-E4D1-9B21-6F44-DF3DDFF8480E}"/>
              </a:ext>
            </a:extLst>
          </p:cNvPr>
          <p:cNvPicPr>
            <a:picLocks noChangeAspect="1"/>
          </p:cNvPicPr>
          <p:nvPr/>
        </p:nvPicPr>
        <p:blipFill>
          <a:blip r:embed="rId2"/>
          <a:stretch>
            <a:fillRect/>
          </a:stretch>
        </p:blipFill>
        <p:spPr>
          <a:xfrm>
            <a:off x="4578746" y="1838291"/>
            <a:ext cx="7038095" cy="4780952"/>
          </a:xfrm>
          <a:prstGeom prst="rect">
            <a:avLst/>
          </a:prstGeom>
        </p:spPr>
      </p:pic>
    </p:spTree>
    <p:extLst>
      <p:ext uri="{BB962C8B-B14F-4D97-AF65-F5344CB8AC3E}">
        <p14:creationId xmlns:p14="http://schemas.microsoft.com/office/powerpoint/2010/main" val="646495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CF6C3-A178-2634-B9BA-B305C54CCAD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DFBDBDB-4F90-17B4-6618-CB5FE604DC25}"/>
              </a:ext>
            </a:extLst>
          </p:cNvPr>
          <p:cNvSpPr txBox="1"/>
          <p:nvPr/>
        </p:nvSpPr>
        <p:spPr>
          <a:xfrm>
            <a:off x="778476" y="568411"/>
            <a:ext cx="9959546" cy="707886"/>
          </a:xfrm>
          <a:prstGeom prst="rect">
            <a:avLst/>
          </a:prstGeom>
          <a:noFill/>
        </p:spPr>
        <p:txBody>
          <a:bodyPr wrap="square" rtlCol="0">
            <a:spAutoFit/>
          </a:bodyPr>
          <a:lstStyle/>
          <a:p>
            <a:r>
              <a:rPr lang="en-GB" sz="4000" b="1" u="sng" dirty="0"/>
              <a:t>What is an empire?</a:t>
            </a:r>
          </a:p>
        </p:txBody>
      </p:sp>
      <p:sp>
        <p:nvSpPr>
          <p:cNvPr id="4" name="TextBox 3">
            <a:extLst>
              <a:ext uri="{FF2B5EF4-FFF2-40B4-BE49-F238E27FC236}">
                <a16:creationId xmlns:a16="http://schemas.microsoft.com/office/drawing/2014/main" id="{C95C658B-4E28-7793-6B48-B043CDB97444}"/>
              </a:ext>
            </a:extLst>
          </p:cNvPr>
          <p:cNvSpPr txBox="1"/>
          <p:nvPr/>
        </p:nvSpPr>
        <p:spPr>
          <a:xfrm>
            <a:off x="985450" y="1410525"/>
            <a:ext cx="10506333" cy="1077218"/>
          </a:xfrm>
          <a:prstGeom prst="rect">
            <a:avLst/>
          </a:prstGeom>
          <a:noFill/>
        </p:spPr>
        <p:txBody>
          <a:bodyPr wrap="square">
            <a:spAutoFit/>
          </a:bodyPr>
          <a:lstStyle/>
          <a:p>
            <a:r>
              <a:rPr lang="en-GB" sz="3200" b="0" u="none" strike="noStrike" dirty="0">
                <a:effectLst/>
              </a:rPr>
              <a:t>An empire is </a:t>
            </a:r>
            <a:r>
              <a:rPr lang="en-GB" sz="3200" dirty="0"/>
              <a:t>a large group of countries or lands ruled by a single supreme leader or government.</a:t>
            </a:r>
          </a:p>
        </p:txBody>
      </p:sp>
      <p:sp>
        <p:nvSpPr>
          <p:cNvPr id="5" name="TextBox 4">
            <a:extLst>
              <a:ext uri="{FF2B5EF4-FFF2-40B4-BE49-F238E27FC236}">
                <a16:creationId xmlns:a16="http://schemas.microsoft.com/office/drawing/2014/main" id="{4C90D4B3-800B-1206-9E4E-587398F52B47}"/>
              </a:ext>
            </a:extLst>
          </p:cNvPr>
          <p:cNvSpPr txBox="1"/>
          <p:nvPr/>
        </p:nvSpPr>
        <p:spPr>
          <a:xfrm>
            <a:off x="1291281" y="3429000"/>
            <a:ext cx="8933935" cy="2246769"/>
          </a:xfrm>
          <a:prstGeom prst="rect">
            <a:avLst/>
          </a:prstGeom>
          <a:noFill/>
        </p:spPr>
        <p:txBody>
          <a:bodyPr wrap="square" rtlCol="0">
            <a:spAutoFit/>
          </a:bodyPr>
          <a:lstStyle/>
          <a:p>
            <a:pPr algn="ctr"/>
            <a:r>
              <a:rPr lang="en-GB" sz="2800" dirty="0"/>
              <a:t>Watch this video to explain what an empire is.</a:t>
            </a:r>
          </a:p>
          <a:p>
            <a:pPr algn="ctr"/>
            <a:endParaRPr lang="en-GB" sz="2800" dirty="0"/>
          </a:p>
          <a:p>
            <a:pPr algn="ctr"/>
            <a:r>
              <a:rPr lang="en-GB" sz="2800" dirty="0">
                <a:hlinkClick r:id="rId2"/>
              </a:rPr>
              <a:t>https://www.youtube.com/watch?v=t0_WPxfF8K0</a:t>
            </a:r>
            <a:endParaRPr lang="en-GB" sz="2800" dirty="0"/>
          </a:p>
          <a:p>
            <a:pPr algn="ctr"/>
            <a:endParaRPr lang="en-GB" sz="2800" dirty="0"/>
          </a:p>
          <a:p>
            <a:pPr algn="ctr"/>
            <a:r>
              <a:rPr lang="en-GB" sz="2800" dirty="0"/>
              <a:t>BBC Teach via YouTube</a:t>
            </a:r>
          </a:p>
        </p:txBody>
      </p:sp>
    </p:spTree>
    <p:extLst>
      <p:ext uri="{BB962C8B-B14F-4D97-AF65-F5344CB8AC3E}">
        <p14:creationId xmlns:p14="http://schemas.microsoft.com/office/powerpoint/2010/main" val="2737074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4E079-2E10-431F-6EDB-E3F0EDE9939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F791F0A-CD82-0C13-64BD-89DD51263029}"/>
              </a:ext>
            </a:extLst>
          </p:cNvPr>
          <p:cNvSpPr txBox="1"/>
          <p:nvPr/>
        </p:nvSpPr>
        <p:spPr>
          <a:xfrm>
            <a:off x="704335" y="543697"/>
            <a:ext cx="6141308" cy="707886"/>
          </a:xfrm>
          <a:prstGeom prst="rect">
            <a:avLst/>
          </a:prstGeom>
          <a:noFill/>
        </p:spPr>
        <p:txBody>
          <a:bodyPr wrap="square" rtlCol="0">
            <a:spAutoFit/>
          </a:bodyPr>
          <a:lstStyle/>
          <a:p>
            <a:r>
              <a:rPr lang="en-GB" sz="4000" b="1" u="sng" dirty="0"/>
              <a:t>World War Two</a:t>
            </a:r>
          </a:p>
        </p:txBody>
      </p:sp>
      <p:sp>
        <p:nvSpPr>
          <p:cNvPr id="6" name="TextBox 5">
            <a:extLst>
              <a:ext uri="{FF2B5EF4-FFF2-40B4-BE49-F238E27FC236}">
                <a16:creationId xmlns:a16="http://schemas.microsoft.com/office/drawing/2014/main" id="{C65A8B87-E326-2859-BB83-8E2089A9ED04}"/>
              </a:ext>
            </a:extLst>
          </p:cNvPr>
          <p:cNvSpPr txBox="1"/>
          <p:nvPr/>
        </p:nvSpPr>
        <p:spPr>
          <a:xfrm>
            <a:off x="1400433" y="1720840"/>
            <a:ext cx="9391134" cy="3416320"/>
          </a:xfrm>
          <a:prstGeom prst="rect">
            <a:avLst/>
          </a:prstGeom>
          <a:noFill/>
        </p:spPr>
        <p:txBody>
          <a:bodyPr wrap="square">
            <a:spAutoFit/>
          </a:bodyPr>
          <a:lstStyle/>
          <a:p>
            <a:pPr algn="ctr"/>
            <a:r>
              <a:rPr lang="en-GB" sz="3600" dirty="0"/>
              <a:t>When war broke out in 1939, Britain and its </a:t>
            </a:r>
            <a:r>
              <a:rPr lang="en-GB" sz="3600" b="1" dirty="0"/>
              <a:t>colonies</a:t>
            </a:r>
            <a:r>
              <a:rPr lang="en-GB" sz="3600" dirty="0"/>
              <a:t> went to war. This included men and women from the Caribbean islands. Approximately </a:t>
            </a:r>
            <a:r>
              <a:rPr lang="en-GB" sz="3600" b="1" dirty="0"/>
              <a:t>16,000 Caribbean people volunteered and joined the British Armed Forces </a:t>
            </a:r>
            <a:r>
              <a:rPr lang="en-GB" sz="3600" dirty="0"/>
              <a:t>(mostly the RAF).</a:t>
            </a:r>
          </a:p>
        </p:txBody>
      </p:sp>
    </p:spTree>
    <p:extLst>
      <p:ext uri="{BB962C8B-B14F-4D97-AF65-F5344CB8AC3E}">
        <p14:creationId xmlns:p14="http://schemas.microsoft.com/office/powerpoint/2010/main" val="1691457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AD0D3-EF1C-6A29-D92A-C40BB6F3E8D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02E614C-B066-321D-11C3-DAAC28DA1B3D}"/>
              </a:ext>
            </a:extLst>
          </p:cNvPr>
          <p:cNvSpPr txBox="1"/>
          <p:nvPr/>
        </p:nvSpPr>
        <p:spPr>
          <a:xfrm>
            <a:off x="1876168" y="1685122"/>
            <a:ext cx="8439663" cy="4031873"/>
          </a:xfrm>
          <a:prstGeom prst="rect">
            <a:avLst/>
          </a:prstGeom>
          <a:noFill/>
        </p:spPr>
        <p:txBody>
          <a:bodyPr wrap="square">
            <a:spAutoFit/>
          </a:bodyPr>
          <a:lstStyle/>
          <a:p>
            <a:pPr algn="ctr"/>
            <a:r>
              <a:rPr lang="en-GB" sz="3200" dirty="0"/>
              <a:t>After the war ended, there was a shortage of workers in Britain to help rebuild the country.  The British government decided to encourage people from other British colonies to migrate to the UK. </a:t>
            </a:r>
            <a:r>
              <a:rPr lang="en-GB" sz="3200" b="1" dirty="0"/>
              <a:t>The British Nationality Act </a:t>
            </a:r>
            <a:r>
              <a:rPr lang="en-GB" sz="3200" dirty="0"/>
              <a:t>was passed in 1948, which gave everyone who lived in the UK, or any of the British colonies around the world, the same rights to live and work in the UK. </a:t>
            </a:r>
          </a:p>
        </p:txBody>
      </p:sp>
      <p:sp>
        <p:nvSpPr>
          <p:cNvPr id="6" name="TextBox 5">
            <a:extLst>
              <a:ext uri="{FF2B5EF4-FFF2-40B4-BE49-F238E27FC236}">
                <a16:creationId xmlns:a16="http://schemas.microsoft.com/office/drawing/2014/main" id="{30CE5F64-DCB4-E610-72FF-8F15338D158D}"/>
              </a:ext>
            </a:extLst>
          </p:cNvPr>
          <p:cNvSpPr txBox="1"/>
          <p:nvPr/>
        </p:nvSpPr>
        <p:spPr>
          <a:xfrm>
            <a:off x="766119" y="617838"/>
            <a:ext cx="5560540" cy="830997"/>
          </a:xfrm>
          <a:prstGeom prst="rect">
            <a:avLst/>
          </a:prstGeom>
          <a:noFill/>
        </p:spPr>
        <p:txBody>
          <a:bodyPr wrap="square" rtlCol="0">
            <a:spAutoFit/>
          </a:bodyPr>
          <a:lstStyle/>
          <a:p>
            <a:r>
              <a:rPr lang="en-GB" sz="4800" b="1" u="sng" dirty="0"/>
              <a:t>After the war</a:t>
            </a:r>
          </a:p>
        </p:txBody>
      </p:sp>
    </p:spTree>
    <p:extLst>
      <p:ext uri="{BB962C8B-B14F-4D97-AF65-F5344CB8AC3E}">
        <p14:creationId xmlns:p14="http://schemas.microsoft.com/office/powerpoint/2010/main" val="1798414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31971-3520-AE70-1CFE-37735EA9821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4FE3332-EDBF-E5F9-09CA-E64AD1A63369}"/>
              </a:ext>
            </a:extLst>
          </p:cNvPr>
          <p:cNvSpPr txBox="1"/>
          <p:nvPr/>
        </p:nvSpPr>
        <p:spPr>
          <a:xfrm>
            <a:off x="602392" y="464064"/>
            <a:ext cx="8541608" cy="646331"/>
          </a:xfrm>
          <a:prstGeom prst="rect">
            <a:avLst/>
          </a:prstGeom>
          <a:noFill/>
        </p:spPr>
        <p:txBody>
          <a:bodyPr wrap="square">
            <a:spAutoFit/>
          </a:bodyPr>
          <a:lstStyle/>
          <a:p>
            <a:r>
              <a:rPr lang="en-GB" sz="3600" b="1" u="sng" dirty="0"/>
              <a:t>Why it is called the Windrush Generation?</a:t>
            </a:r>
          </a:p>
        </p:txBody>
      </p:sp>
      <p:sp>
        <p:nvSpPr>
          <p:cNvPr id="9" name="TextBox 8">
            <a:extLst>
              <a:ext uri="{FF2B5EF4-FFF2-40B4-BE49-F238E27FC236}">
                <a16:creationId xmlns:a16="http://schemas.microsoft.com/office/drawing/2014/main" id="{58B442F5-7C8F-6AC2-65B9-EE3B4446163E}"/>
              </a:ext>
            </a:extLst>
          </p:cNvPr>
          <p:cNvSpPr txBox="1"/>
          <p:nvPr/>
        </p:nvSpPr>
        <p:spPr>
          <a:xfrm>
            <a:off x="849527" y="968117"/>
            <a:ext cx="10691684" cy="1077218"/>
          </a:xfrm>
          <a:prstGeom prst="rect">
            <a:avLst/>
          </a:prstGeom>
          <a:noFill/>
        </p:spPr>
        <p:txBody>
          <a:bodyPr wrap="square">
            <a:spAutoFit/>
          </a:bodyPr>
          <a:lstStyle/>
          <a:p>
            <a:r>
              <a:rPr lang="en-GB" sz="3200" dirty="0"/>
              <a:t>An advert was placed in the newspapers in Jamaica, Trinidad and Tobago and other islands.</a:t>
            </a:r>
          </a:p>
        </p:txBody>
      </p:sp>
      <p:pic>
        <p:nvPicPr>
          <p:cNvPr id="1026" name="Picture 2">
            <a:extLst>
              <a:ext uri="{FF2B5EF4-FFF2-40B4-BE49-F238E27FC236}">
                <a16:creationId xmlns:a16="http://schemas.microsoft.com/office/drawing/2014/main" id="{C5DE89EF-75FD-E581-9907-090D3FB924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7866" y="2045335"/>
            <a:ext cx="3876268" cy="191996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515908FF-E869-C5D1-E44F-75C094FA805A}"/>
              </a:ext>
            </a:extLst>
          </p:cNvPr>
          <p:cNvSpPr txBox="1"/>
          <p:nvPr/>
        </p:nvSpPr>
        <p:spPr>
          <a:xfrm>
            <a:off x="738317" y="4121234"/>
            <a:ext cx="5357683" cy="2246769"/>
          </a:xfrm>
          <a:prstGeom prst="rect">
            <a:avLst/>
          </a:prstGeom>
          <a:noFill/>
        </p:spPr>
        <p:txBody>
          <a:bodyPr wrap="square">
            <a:spAutoFit/>
          </a:bodyPr>
          <a:lstStyle/>
          <a:p>
            <a:r>
              <a:rPr lang="en-GB" sz="2800" dirty="0"/>
              <a:t>The first of these ships was the MV Empire Windrush which left Jamaica on 23rd May 1948. About 500 people were onboard, and coming to Britain for a better life.</a:t>
            </a:r>
          </a:p>
        </p:txBody>
      </p:sp>
      <p:pic>
        <p:nvPicPr>
          <p:cNvPr id="15" name="Picture 14">
            <a:extLst>
              <a:ext uri="{FF2B5EF4-FFF2-40B4-BE49-F238E27FC236}">
                <a16:creationId xmlns:a16="http://schemas.microsoft.com/office/drawing/2014/main" id="{668DE3E4-B03A-0800-284B-89D50A5E62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2714" y="4162020"/>
            <a:ext cx="4286378" cy="2205983"/>
          </a:xfrm>
          <a:prstGeom prst="rect">
            <a:avLst/>
          </a:prstGeom>
        </p:spPr>
      </p:pic>
      <p:sp>
        <p:nvSpPr>
          <p:cNvPr id="16" name="TextBox 15">
            <a:extLst>
              <a:ext uri="{FF2B5EF4-FFF2-40B4-BE49-F238E27FC236}">
                <a16:creationId xmlns:a16="http://schemas.microsoft.com/office/drawing/2014/main" id="{B179A8FD-5F60-8475-56F0-C5B30CB0166C}"/>
              </a:ext>
            </a:extLst>
          </p:cNvPr>
          <p:cNvSpPr txBox="1"/>
          <p:nvPr/>
        </p:nvSpPr>
        <p:spPr>
          <a:xfrm>
            <a:off x="6783860" y="6433919"/>
            <a:ext cx="3212756" cy="261610"/>
          </a:xfrm>
          <a:prstGeom prst="rect">
            <a:avLst/>
          </a:prstGeom>
          <a:noFill/>
        </p:spPr>
        <p:txBody>
          <a:bodyPr wrap="square" rtlCol="0">
            <a:spAutoFit/>
          </a:bodyPr>
          <a:lstStyle/>
          <a:p>
            <a:r>
              <a:rPr lang="en-GB" sz="1100" dirty="0"/>
              <a:t>© IWM</a:t>
            </a:r>
          </a:p>
        </p:txBody>
      </p:sp>
    </p:spTree>
    <p:extLst>
      <p:ext uri="{BB962C8B-B14F-4D97-AF65-F5344CB8AC3E}">
        <p14:creationId xmlns:p14="http://schemas.microsoft.com/office/powerpoint/2010/main" val="2860054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747BE-C237-A976-0235-D65036ED227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4780F38-0CEA-EC22-2A9B-C1A7520D7710}"/>
              </a:ext>
            </a:extLst>
          </p:cNvPr>
          <p:cNvSpPr txBox="1"/>
          <p:nvPr/>
        </p:nvSpPr>
        <p:spPr>
          <a:xfrm>
            <a:off x="2609849" y="5358025"/>
            <a:ext cx="6972300" cy="523220"/>
          </a:xfrm>
          <a:prstGeom prst="rect">
            <a:avLst/>
          </a:prstGeom>
          <a:noFill/>
        </p:spPr>
        <p:txBody>
          <a:bodyPr wrap="square">
            <a:spAutoFit/>
          </a:bodyPr>
          <a:lstStyle/>
          <a:p>
            <a:pPr algn="ctr"/>
            <a:r>
              <a:rPr lang="en-GB" sz="2800" dirty="0">
                <a:hlinkClick r:id="rId2"/>
              </a:rPr>
              <a:t>https://www.bbc.co.uk/newsround/43793769</a:t>
            </a:r>
            <a:r>
              <a:rPr lang="en-GB" sz="2800" dirty="0"/>
              <a:t> </a:t>
            </a:r>
          </a:p>
        </p:txBody>
      </p:sp>
      <p:sp>
        <p:nvSpPr>
          <p:cNvPr id="7" name="TextBox 6">
            <a:extLst>
              <a:ext uri="{FF2B5EF4-FFF2-40B4-BE49-F238E27FC236}">
                <a16:creationId xmlns:a16="http://schemas.microsoft.com/office/drawing/2014/main" id="{E3FE44D9-21EE-5B90-8008-00F9AC3A586D}"/>
              </a:ext>
            </a:extLst>
          </p:cNvPr>
          <p:cNvSpPr txBox="1"/>
          <p:nvPr/>
        </p:nvSpPr>
        <p:spPr>
          <a:xfrm>
            <a:off x="1283043" y="1790411"/>
            <a:ext cx="9625913" cy="1323439"/>
          </a:xfrm>
          <a:prstGeom prst="rect">
            <a:avLst/>
          </a:prstGeom>
          <a:noFill/>
        </p:spPr>
        <p:txBody>
          <a:bodyPr wrap="square">
            <a:spAutoFit/>
          </a:bodyPr>
          <a:lstStyle/>
          <a:p>
            <a:pPr algn="ctr"/>
            <a:r>
              <a:rPr lang="en-GB" sz="4000" dirty="0"/>
              <a:t>These migrants found that Britain was very different to where they had come from.</a:t>
            </a:r>
          </a:p>
        </p:txBody>
      </p:sp>
      <p:sp>
        <p:nvSpPr>
          <p:cNvPr id="11" name="TextBox 10">
            <a:extLst>
              <a:ext uri="{FF2B5EF4-FFF2-40B4-BE49-F238E27FC236}">
                <a16:creationId xmlns:a16="http://schemas.microsoft.com/office/drawing/2014/main" id="{8F10D49E-6F41-3610-2D30-C6155EF79192}"/>
              </a:ext>
            </a:extLst>
          </p:cNvPr>
          <p:cNvSpPr txBox="1"/>
          <p:nvPr/>
        </p:nvSpPr>
        <p:spPr>
          <a:xfrm>
            <a:off x="676532" y="466972"/>
            <a:ext cx="10232423" cy="707886"/>
          </a:xfrm>
          <a:prstGeom prst="rect">
            <a:avLst/>
          </a:prstGeom>
          <a:noFill/>
        </p:spPr>
        <p:txBody>
          <a:bodyPr wrap="square">
            <a:spAutoFit/>
          </a:bodyPr>
          <a:lstStyle/>
          <a:p>
            <a:r>
              <a:rPr lang="en-GB" sz="4000" b="1" u="sng" dirty="0"/>
              <a:t>What was it like for those who came to Britain?</a:t>
            </a:r>
          </a:p>
        </p:txBody>
      </p:sp>
      <p:sp>
        <p:nvSpPr>
          <p:cNvPr id="15" name="TextBox 14">
            <a:extLst>
              <a:ext uri="{FF2B5EF4-FFF2-40B4-BE49-F238E27FC236}">
                <a16:creationId xmlns:a16="http://schemas.microsoft.com/office/drawing/2014/main" id="{B4DE0F53-8935-9C7C-69EE-436F622A22CE}"/>
              </a:ext>
            </a:extLst>
          </p:cNvPr>
          <p:cNvSpPr txBox="1"/>
          <p:nvPr/>
        </p:nvSpPr>
        <p:spPr>
          <a:xfrm>
            <a:off x="1652200" y="3543440"/>
            <a:ext cx="8887598" cy="1384995"/>
          </a:xfrm>
          <a:prstGeom prst="rect">
            <a:avLst/>
          </a:prstGeom>
          <a:noFill/>
        </p:spPr>
        <p:txBody>
          <a:bodyPr wrap="square">
            <a:spAutoFit/>
          </a:bodyPr>
          <a:lstStyle/>
          <a:p>
            <a:pPr algn="ctr"/>
            <a:r>
              <a:rPr lang="en-GB" sz="3200" dirty="0"/>
              <a:t>Watch this video about what people said about the move to Britain.</a:t>
            </a:r>
          </a:p>
          <a:p>
            <a:pPr algn="ctr"/>
            <a:r>
              <a:rPr lang="en-GB" sz="2000" dirty="0"/>
              <a:t>Please scroll down to find the right video.</a:t>
            </a:r>
          </a:p>
        </p:txBody>
      </p:sp>
    </p:spTree>
    <p:extLst>
      <p:ext uri="{BB962C8B-B14F-4D97-AF65-F5344CB8AC3E}">
        <p14:creationId xmlns:p14="http://schemas.microsoft.com/office/powerpoint/2010/main" val="2187447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968D1-6E1F-1908-7F13-BE2392AB345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639BDAF-2614-EBB9-806B-50F49D3ECB4A}"/>
              </a:ext>
            </a:extLst>
          </p:cNvPr>
          <p:cNvSpPr txBox="1"/>
          <p:nvPr/>
        </p:nvSpPr>
        <p:spPr>
          <a:xfrm>
            <a:off x="837171" y="920621"/>
            <a:ext cx="6098058" cy="5016758"/>
          </a:xfrm>
          <a:prstGeom prst="rect">
            <a:avLst/>
          </a:prstGeom>
          <a:noFill/>
        </p:spPr>
        <p:txBody>
          <a:bodyPr wrap="square">
            <a:spAutoFit/>
          </a:bodyPr>
          <a:lstStyle/>
          <a:p>
            <a:r>
              <a:rPr lang="en-GB" sz="3200" dirty="0"/>
              <a:t>Sadly, they were faced with </a:t>
            </a:r>
            <a:r>
              <a:rPr lang="en-GB" sz="3200" b="1" dirty="0"/>
              <a:t>racism</a:t>
            </a:r>
            <a:r>
              <a:rPr lang="en-GB" sz="3200" dirty="0"/>
              <a:t> and </a:t>
            </a:r>
            <a:r>
              <a:rPr lang="en-GB" sz="3200" b="1" dirty="0"/>
              <a:t>discrimination</a:t>
            </a:r>
            <a:r>
              <a:rPr lang="en-GB" sz="3200" dirty="0"/>
              <a:t>.  They were not allowed to do certain jobs, they were not allowed to live in certain places, nor were their children welcomed in their new classrooms.</a:t>
            </a:r>
          </a:p>
          <a:p>
            <a:endParaRPr lang="en-GB" sz="3200" dirty="0"/>
          </a:p>
          <a:p>
            <a:r>
              <a:rPr lang="en-GB" sz="3200" dirty="0"/>
              <a:t>In fact, it was </a:t>
            </a:r>
            <a:r>
              <a:rPr lang="en-GB" sz="3200" b="1" dirty="0"/>
              <a:t>NOT illegal </a:t>
            </a:r>
            <a:r>
              <a:rPr lang="en-GB" sz="3200" dirty="0"/>
              <a:t>to discriminate against someone because of their race.</a:t>
            </a:r>
          </a:p>
        </p:txBody>
      </p:sp>
      <p:pic>
        <p:nvPicPr>
          <p:cNvPr id="2050" name="Picture 2">
            <a:extLst>
              <a:ext uri="{FF2B5EF4-FFF2-40B4-BE49-F238E27FC236}">
                <a16:creationId xmlns:a16="http://schemas.microsoft.com/office/drawing/2014/main" id="{641CBDEA-9055-7D94-7E3D-89E151EFF1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1725" y="580172"/>
            <a:ext cx="3499562" cy="535720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FCE9B34-8D56-A7D5-F644-B932482E572E}"/>
              </a:ext>
            </a:extLst>
          </p:cNvPr>
          <p:cNvSpPr txBox="1"/>
          <p:nvPr/>
        </p:nvSpPr>
        <p:spPr>
          <a:xfrm>
            <a:off x="7731725" y="5937379"/>
            <a:ext cx="2635078" cy="261610"/>
          </a:xfrm>
          <a:prstGeom prst="rect">
            <a:avLst/>
          </a:prstGeom>
          <a:noFill/>
        </p:spPr>
        <p:txBody>
          <a:bodyPr wrap="square">
            <a:spAutoFit/>
          </a:bodyPr>
          <a:lstStyle/>
          <a:p>
            <a:r>
              <a:rPr lang="en-GB" sz="1100" dirty="0"/>
              <a:t>© Neil </a:t>
            </a:r>
            <a:r>
              <a:rPr lang="en-GB" sz="1100" dirty="0" err="1"/>
              <a:t>Kenlock</a:t>
            </a:r>
            <a:r>
              <a:rPr lang="en-GB" sz="1100" dirty="0"/>
              <a:t>, ‘Keep Britain white’, 1972</a:t>
            </a:r>
          </a:p>
        </p:txBody>
      </p:sp>
    </p:spTree>
    <p:extLst>
      <p:ext uri="{BB962C8B-B14F-4D97-AF65-F5344CB8AC3E}">
        <p14:creationId xmlns:p14="http://schemas.microsoft.com/office/powerpoint/2010/main" val="1668344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5C2DC-9077-1BE5-D8D4-2CB315438E2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8D945BC-797C-BD61-69F8-DB5C4FD7BBCF}"/>
              </a:ext>
            </a:extLst>
          </p:cNvPr>
          <p:cNvSpPr txBox="1"/>
          <p:nvPr/>
        </p:nvSpPr>
        <p:spPr>
          <a:xfrm>
            <a:off x="2055340" y="1905506"/>
            <a:ext cx="8081319" cy="3046988"/>
          </a:xfrm>
          <a:prstGeom prst="rect">
            <a:avLst/>
          </a:prstGeom>
          <a:noFill/>
        </p:spPr>
        <p:txBody>
          <a:bodyPr wrap="square">
            <a:spAutoFit/>
          </a:bodyPr>
          <a:lstStyle/>
          <a:p>
            <a:pPr algn="ctr"/>
            <a:r>
              <a:rPr lang="en-GB" sz="4800" dirty="0"/>
              <a:t>Here are some interviews with different people who are part of the Windrush Generation about their experiences.</a:t>
            </a:r>
          </a:p>
        </p:txBody>
      </p:sp>
    </p:spTree>
    <p:extLst>
      <p:ext uri="{BB962C8B-B14F-4D97-AF65-F5344CB8AC3E}">
        <p14:creationId xmlns:p14="http://schemas.microsoft.com/office/powerpoint/2010/main" val="4115835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B3B46-E1A4-89BD-00F5-C5EFD5ED162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EC135FA-A199-7905-9C1E-A4848E0A78B7}"/>
              </a:ext>
            </a:extLst>
          </p:cNvPr>
          <p:cNvSpPr txBox="1"/>
          <p:nvPr/>
        </p:nvSpPr>
        <p:spPr>
          <a:xfrm>
            <a:off x="614748" y="439350"/>
            <a:ext cx="6098058" cy="646331"/>
          </a:xfrm>
          <a:prstGeom prst="rect">
            <a:avLst/>
          </a:prstGeom>
          <a:noFill/>
        </p:spPr>
        <p:txBody>
          <a:bodyPr wrap="square">
            <a:spAutoFit/>
          </a:bodyPr>
          <a:lstStyle/>
          <a:p>
            <a:r>
              <a:rPr lang="en-GB" sz="3600" b="1" u="sng" dirty="0"/>
              <a:t>Floella Benjamin</a:t>
            </a:r>
          </a:p>
        </p:txBody>
      </p:sp>
      <p:sp>
        <p:nvSpPr>
          <p:cNvPr id="11" name="TextBox 10">
            <a:extLst>
              <a:ext uri="{FF2B5EF4-FFF2-40B4-BE49-F238E27FC236}">
                <a16:creationId xmlns:a16="http://schemas.microsoft.com/office/drawing/2014/main" id="{DDFEE019-CB6B-0850-E481-CE26A46A6237}"/>
              </a:ext>
            </a:extLst>
          </p:cNvPr>
          <p:cNvSpPr txBox="1"/>
          <p:nvPr/>
        </p:nvSpPr>
        <p:spPr>
          <a:xfrm>
            <a:off x="4222922" y="626590"/>
            <a:ext cx="7354330" cy="5262979"/>
          </a:xfrm>
          <a:prstGeom prst="rect">
            <a:avLst/>
          </a:prstGeom>
          <a:noFill/>
        </p:spPr>
        <p:txBody>
          <a:bodyPr wrap="square">
            <a:spAutoFit/>
          </a:bodyPr>
          <a:lstStyle/>
          <a:p>
            <a:r>
              <a:rPr lang="en-GB" sz="2800" dirty="0"/>
              <a:t>Floella Benjamin is a TV presenter, actor, author and politician.</a:t>
            </a:r>
          </a:p>
          <a:p>
            <a:endParaRPr lang="en-GB" sz="2800" dirty="0"/>
          </a:p>
          <a:p>
            <a:r>
              <a:rPr lang="en-GB" sz="2800" dirty="0"/>
              <a:t>She was born in </a:t>
            </a:r>
            <a:r>
              <a:rPr lang="en-GB" sz="2800" b="1" dirty="0"/>
              <a:t>Trinidad and Tobago </a:t>
            </a:r>
            <a:r>
              <a:rPr lang="en-GB" sz="2800" dirty="0"/>
              <a:t>and moved to England in the 1960s.</a:t>
            </a:r>
          </a:p>
          <a:p>
            <a:endParaRPr lang="en-GB" sz="2800" dirty="0"/>
          </a:p>
          <a:p>
            <a:r>
              <a:rPr lang="en-GB" sz="2800" dirty="0"/>
              <a:t>She has </a:t>
            </a:r>
            <a:r>
              <a:rPr lang="en-GB" sz="2800" b="1" dirty="0"/>
              <a:t>written several books </a:t>
            </a:r>
            <a:r>
              <a:rPr lang="en-GB" sz="2800" dirty="0"/>
              <a:t>about her experiences growing up as a black girl in Britain.</a:t>
            </a:r>
          </a:p>
          <a:p>
            <a:endParaRPr lang="en-GB" sz="2800" dirty="0"/>
          </a:p>
          <a:p>
            <a:r>
              <a:rPr lang="en-GB" sz="2800" dirty="0"/>
              <a:t>In 2010, she was made a member of the House of Lords and is known as </a:t>
            </a:r>
            <a:r>
              <a:rPr lang="en-GB" sz="2800" b="1" dirty="0"/>
              <a:t>Baroness Benjamin </a:t>
            </a:r>
            <a:r>
              <a:rPr lang="en-GB" sz="2800" dirty="0"/>
              <a:t>of Beckenham.</a:t>
            </a:r>
          </a:p>
        </p:txBody>
      </p:sp>
      <p:pic>
        <p:nvPicPr>
          <p:cNvPr id="3074" name="Picture 2" descr="My latest book – Floella Benjamin">
            <a:extLst>
              <a:ext uri="{FF2B5EF4-FFF2-40B4-BE49-F238E27FC236}">
                <a16:creationId xmlns:a16="http://schemas.microsoft.com/office/drawing/2014/main" id="{420DD4A8-1AFD-8C16-823B-CD714DE4BA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623" y="1084650"/>
            <a:ext cx="3400425" cy="5334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7424C8F8-9B2E-5FCC-F0C4-7DF7CCB4609C}"/>
              </a:ext>
            </a:extLst>
          </p:cNvPr>
          <p:cNvSpPr txBox="1"/>
          <p:nvPr/>
        </p:nvSpPr>
        <p:spPr>
          <a:xfrm>
            <a:off x="718623" y="6418650"/>
            <a:ext cx="3400425" cy="261610"/>
          </a:xfrm>
          <a:prstGeom prst="rect">
            <a:avLst/>
          </a:prstGeom>
          <a:noFill/>
        </p:spPr>
        <p:txBody>
          <a:bodyPr wrap="square" rtlCol="0">
            <a:spAutoFit/>
          </a:bodyPr>
          <a:lstStyle/>
          <a:p>
            <a:r>
              <a:rPr lang="en-GB" sz="1100" dirty="0"/>
              <a:t>© Floella Benjamin</a:t>
            </a:r>
          </a:p>
        </p:txBody>
      </p:sp>
      <p:sp>
        <p:nvSpPr>
          <p:cNvPr id="14" name="TextBox 13">
            <a:extLst>
              <a:ext uri="{FF2B5EF4-FFF2-40B4-BE49-F238E27FC236}">
                <a16:creationId xmlns:a16="http://schemas.microsoft.com/office/drawing/2014/main" id="{D579442B-BE16-6E52-A26E-A9DC5548E334}"/>
              </a:ext>
            </a:extLst>
          </p:cNvPr>
          <p:cNvSpPr txBox="1"/>
          <p:nvPr/>
        </p:nvSpPr>
        <p:spPr>
          <a:xfrm>
            <a:off x="4934337" y="5927668"/>
            <a:ext cx="6277233" cy="461665"/>
          </a:xfrm>
          <a:prstGeom prst="rect">
            <a:avLst/>
          </a:prstGeom>
          <a:noFill/>
        </p:spPr>
        <p:txBody>
          <a:bodyPr wrap="square">
            <a:spAutoFit/>
          </a:bodyPr>
          <a:lstStyle/>
          <a:p>
            <a:r>
              <a:rPr lang="en-GB" sz="2400" dirty="0">
                <a:hlinkClick r:id="rId3"/>
              </a:rPr>
              <a:t>https://www.bbc.co.uk/newsround/43793769</a:t>
            </a:r>
            <a:r>
              <a:rPr lang="en-GB" sz="2400" dirty="0"/>
              <a:t> </a:t>
            </a:r>
          </a:p>
        </p:txBody>
      </p:sp>
    </p:spTree>
    <p:extLst>
      <p:ext uri="{BB962C8B-B14F-4D97-AF65-F5344CB8AC3E}">
        <p14:creationId xmlns:p14="http://schemas.microsoft.com/office/powerpoint/2010/main" val="3797438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24A21-ADCB-B36C-7694-C48A9778791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85B42A7-FDDA-E3C2-FBCF-A76A84D181D4}"/>
              </a:ext>
            </a:extLst>
          </p:cNvPr>
          <p:cNvSpPr txBox="1"/>
          <p:nvPr/>
        </p:nvSpPr>
        <p:spPr>
          <a:xfrm>
            <a:off x="627105" y="533054"/>
            <a:ext cx="10889392" cy="1384995"/>
          </a:xfrm>
          <a:prstGeom prst="rect">
            <a:avLst/>
          </a:prstGeom>
          <a:noFill/>
        </p:spPr>
        <p:txBody>
          <a:bodyPr wrap="square">
            <a:spAutoFit/>
          </a:bodyPr>
          <a:lstStyle/>
          <a:p>
            <a:r>
              <a:rPr lang="en-GB" sz="3600" b="1" u="sng" dirty="0"/>
              <a:t>Eubert Crosby</a:t>
            </a:r>
          </a:p>
          <a:p>
            <a:r>
              <a:rPr lang="en-GB" sz="2400" dirty="0"/>
              <a:t>Born in 1928 in </a:t>
            </a:r>
            <a:r>
              <a:rPr lang="en-GB" sz="2400" dirty="0" err="1"/>
              <a:t>Trenchtown</a:t>
            </a:r>
            <a:r>
              <a:rPr lang="en-GB" sz="2400" dirty="0"/>
              <a:t>, Jamaica, Eubert came to the UK when he was 19 years old.</a:t>
            </a:r>
          </a:p>
        </p:txBody>
      </p:sp>
      <p:sp>
        <p:nvSpPr>
          <p:cNvPr id="7" name="TextBox 6">
            <a:extLst>
              <a:ext uri="{FF2B5EF4-FFF2-40B4-BE49-F238E27FC236}">
                <a16:creationId xmlns:a16="http://schemas.microsoft.com/office/drawing/2014/main" id="{72F49A36-5565-2C8E-BD8E-860CB8E61914}"/>
              </a:ext>
            </a:extLst>
          </p:cNvPr>
          <p:cNvSpPr txBox="1"/>
          <p:nvPr/>
        </p:nvSpPr>
        <p:spPr>
          <a:xfrm>
            <a:off x="675503" y="1918049"/>
            <a:ext cx="10602097" cy="4455066"/>
          </a:xfrm>
          <a:prstGeom prst="rect">
            <a:avLst/>
          </a:prstGeom>
          <a:noFill/>
        </p:spPr>
        <p:txBody>
          <a:bodyPr wrap="square">
            <a:spAutoFit/>
          </a:bodyPr>
          <a:lstStyle/>
          <a:p>
            <a:pPr>
              <a:spcBef>
                <a:spcPts val="900"/>
              </a:spcBef>
              <a:spcAft>
                <a:spcPts val="900"/>
              </a:spcAft>
              <a:buNone/>
            </a:pPr>
            <a:r>
              <a:rPr lang="en-GB" sz="1800" b="1" dirty="0">
                <a:effectLst/>
              </a:rPr>
              <a:t>What did you know about the UK beforehand? </a:t>
            </a:r>
            <a:endParaRPr lang="en-GB" dirty="0">
              <a:effectLst/>
            </a:endParaRPr>
          </a:p>
          <a:p>
            <a:pPr>
              <a:spcBef>
                <a:spcPts val="900"/>
              </a:spcBef>
              <a:spcAft>
                <a:spcPts val="900"/>
              </a:spcAft>
              <a:buNone/>
            </a:pPr>
            <a:r>
              <a:rPr lang="en-GB" sz="1800" dirty="0">
                <a:effectLst/>
              </a:rPr>
              <a:t>‘Not a lot. Only that you could come here and get a job. You have to understand that all we wanted was just to get a job.’ </a:t>
            </a:r>
            <a:endParaRPr lang="en-GB" dirty="0">
              <a:effectLst/>
            </a:endParaRPr>
          </a:p>
          <a:p>
            <a:pPr>
              <a:spcBef>
                <a:spcPts val="900"/>
              </a:spcBef>
              <a:spcAft>
                <a:spcPts val="900"/>
              </a:spcAft>
              <a:buNone/>
            </a:pPr>
            <a:r>
              <a:rPr lang="en-GB" sz="1800" b="1" dirty="0">
                <a:effectLst/>
              </a:rPr>
              <a:t>Did you leave family behind in Jamaica? </a:t>
            </a:r>
            <a:endParaRPr lang="en-GB" dirty="0">
              <a:effectLst/>
            </a:endParaRPr>
          </a:p>
          <a:p>
            <a:pPr>
              <a:spcBef>
                <a:spcPts val="900"/>
              </a:spcBef>
              <a:spcAft>
                <a:spcPts val="900"/>
              </a:spcAft>
              <a:buNone/>
            </a:pPr>
            <a:r>
              <a:rPr lang="en-GB" sz="1800" dirty="0">
                <a:effectLst/>
              </a:rPr>
              <a:t>‘I had a little boy before I left Jamaica but I sent for him and he came here. And I sent for my girlfriend and I married her. </a:t>
            </a:r>
            <a:endParaRPr lang="en-GB" dirty="0">
              <a:effectLst/>
            </a:endParaRPr>
          </a:p>
          <a:p>
            <a:pPr>
              <a:spcBef>
                <a:spcPts val="900"/>
              </a:spcBef>
              <a:spcAft>
                <a:spcPts val="900"/>
              </a:spcAft>
              <a:buNone/>
            </a:pPr>
            <a:r>
              <a:rPr lang="en-GB" sz="1800" b="1" dirty="0">
                <a:effectLst/>
              </a:rPr>
              <a:t>Why did you decide to come to the UK? </a:t>
            </a:r>
            <a:endParaRPr lang="en-GB" dirty="0">
              <a:effectLst/>
            </a:endParaRPr>
          </a:p>
          <a:p>
            <a:pPr>
              <a:buNone/>
            </a:pPr>
            <a:r>
              <a:rPr lang="en-GB" sz="1800" dirty="0">
                <a:effectLst/>
              </a:rPr>
              <a:t>‘People from Jamaica used to go to the United States to do farm work. But I couldn’t go because I failed the tests. Coming to England, I wasn’t </a:t>
            </a:r>
            <a:r>
              <a:rPr lang="en-GB" sz="1800" dirty="0" err="1">
                <a:effectLst/>
              </a:rPr>
              <a:t>gonna</a:t>
            </a:r>
            <a:r>
              <a:rPr lang="en-GB" sz="1800" dirty="0">
                <a:effectLst/>
              </a:rPr>
              <a:t> fail nothing. I raised the money and jumped on the boat to London. It’s the best thing I’ve ever done in my life. I’m glad I’ve never gone back – I’ve got ten acres of land in Jamaica, with bananas and grapefruit growing on there. But I’m living a very nice life here. People say Jamaica’s got sun and England’s cold, but you can’t live on sun.’ </a:t>
            </a:r>
            <a:endParaRPr lang="en-GB" dirty="0"/>
          </a:p>
        </p:txBody>
      </p:sp>
    </p:spTree>
    <p:extLst>
      <p:ext uri="{BB962C8B-B14F-4D97-AF65-F5344CB8AC3E}">
        <p14:creationId xmlns:p14="http://schemas.microsoft.com/office/powerpoint/2010/main" val="1806734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DA656-D6FD-4D53-77B9-FB53AF3319C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A65F072-EDCE-E033-80B3-A0CCE2DD966A}"/>
              </a:ext>
            </a:extLst>
          </p:cNvPr>
          <p:cNvSpPr txBox="1"/>
          <p:nvPr/>
        </p:nvSpPr>
        <p:spPr>
          <a:xfrm>
            <a:off x="664176" y="575274"/>
            <a:ext cx="6098058" cy="707886"/>
          </a:xfrm>
          <a:prstGeom prst="rect">
            <a:avLst/>
          </a:prstGeom>
          <a:noFill/>
        </p:spPr>
        <p:txBody>
          <a:bodyPr wrap="square">
            <a:spAutoFit/>
          </a:bodyPr>
          <a:lstStyle/>
          <a:p>
            <a:r>
              <a:rPr lang="en-GB" sz="4000" b="1" u="sng" dirty="0"/>
              <a:t>Alford Gardner</a:t>
            </a:r>
          </a:p>
        </p:txBody>
      </p:sp>
      <p:sp>
        <p:nvSpPr>
          <p:cNvPr id="9" name="TextBox 8">
            <a:extLst>
              <a:ext uri="{FF2B5EF4-FFF2-40B4-BE49-F238E27FC236}">
                <a16:creationId xmlns:a16="http://schemas.microsoft.com/office/drawing/2014/main" id="{15B5A8CD-19B9-3AD4-79A2-3CA68CC58230}"/>
              </a:ext>
            </a:extLst>
          </p:cNvPr>
          <p:cNvSpPr txBox="1"/>
          <p:nvPr/>
        </p:nvSpPr>
        <p:spPr>
          <a:xfrm>
            <a:off x="664175" y="1536527"/>
            <a:ext cx="10753467" cy="1077218"/>
          </a:xfrm>
          <a:prstGeom prst="rect">
            <a:avLst/>
          </a:prstGeom>
          <a:noFill/>
        </p:spPr>
        <p:txBody>
          <a:bodyPr wrap="square">
            <a:spAutoFit/>
          </a:bodyPr>
          <a:lstStyle/>
          <a:p>
            <a:r>
              <a:rPr lang="en-GB" sz="3200" dirty="0"/>
              <a:t>Listen to Alford Gardner talk about his journey on the Windrush and his life in Britain.</a:t>
            </a:r>
          </a:p>
        </p:txBody>
      </p:sp>
      <p:sp>
        <p:nvSpPr>
          <p:cNvPr id="11" name="TextBox 10">
            <a:extLst>
              <a:ext uri="{FF2B5EF4-FFF2-40B4-BE49-F238E27FC236}">
                <a16:creationId xmlns:a16="http://schemas.microsoft.com/office/drawing/2014/main" id="{A31F26F9-7ED0-A514-2AD4-D2652BB2F9BF}"/>
              </a:ext>
            </a:extLst>
          </p:cNvPr>
          <p:cNvSpPr txBox="1"/>
          <p:nvPr/>
        </p:nvSpPr>
        <p:spPr>
          <a:xfrm>
            <a:off x="2991879" y="3219621"/>
            <a:ext cx="6098058" cy="1200329"/>
          </a:xfrm>
          <a:prstGeom prst="rect">
            <a:avLst/>
          </a:prstGeom>
          <a:noFill/>
        </p:spPr>
        <p:txBody>
          <a:bodyPr wrap="square">
            <a:spAutoFit/>
          </a:bodyPr>
          <a:lstStyle/>
          <a:p>
            <a:pPr algn="ctr"/>
            <a:r>
              <a:rPr lang="en-GB" sz="3600" dirty="0">
                <a:hlinkClick r:id="rId2"/>
              </a:rPr>
              <a:t>https://youtu.be/Pl50rpV9Tdw?si=39ZXnz11S3BXLTYx</a:t>
            </a:r>
            <a:r>
              <a:rPr lang="en-GB" sz="3600" dirty="0"/>
              <a:t> </a:t>
            </a:r>
          </a:p>
        </p:txBody>
      </p:sp>
    </p:spTree>
    <p:extLst>
      <p:ext uri="{BB962C8B-B14F-4D97-AF65-F5344CB8AC3E}">
        <p14:creationId xmlns:p14="http://schemas.microsoft.com/office/powerpoint/2010/main" val="1675393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3CDEA-24E7-4676-BBC5-CBEA50E1B5B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0F1DBB8-EED2-F03C-FDEE-46E60E3B50DC}"/>
              </a:ext>
            </a:extLst>
          </p:cNvPr>
          <p:cNvSpPr txBox="1"/>
          <p:nvPr/>
        </p:nvSpPr>
        <p:spPr>
          <a:xfrm>
            <a:off x="664175" y="570124"/>
            <a:ext cx="10951175" cy="1138773"/>
          </a:xfrm>
          <a:prstGeom prst="rect">
            <a:avLst/>
          </a:prstGeom>
          <a:noFill/>
        </p:spPr>
        <p:txBody>
          <a:bodyPr wrap="square">
            <a:spAutoFit/>
          </a:bodyPr>
          <a:lstStyle/>
          <a:p>
            <a:r>
              <a:rPr lang="en-GB" sz="4000" b="1" u="sng" dirty="0" err="1"/>
              <a:t>Cinrel</a:t>
            </a:r>
            <a:r>
              <a:rPr lang="en-GB" sz="4000" b="1" u="sng" dirty="0"/>
              <a:t> Tomlin</a:t>
            </a:r>
          </a:p>
          <a:p>
            <a:r>
              <a:rPr lang="en-GB" sz="2800" dirty="0"/>
              <a:t>Born in 1926 in Jamaica, </a:t>
            </a:r>
            <a:r>
              <a:rPr lang="en-GB" sz="2800" dirty="0" err="1"/>
              <a:t>Cinrel</a:t>
            </a:r>
            <a:r>
              <a:rPr lang="en-GB" sz="2800" dirty="0"/>
              <a:t> came to the UK when he was 25 years old</a:t>
            </a:r>
            <a:r>
              <a:rPr lang="en-GB" dirty="0"/>
              <a:t>.</a:t>
            </a:r>
          </a:p>
        </p:txBody>
      </p:sp>
      <p:sp>
        <p:nvSpPr>
          <p:cNvPr id="11" name="TextBox 10">
            <a:extLst>
              <a:ext uri="{FF2B5EF4-FFF2-40B4-BE49-F238E27FC236}">
                <a16:creationId xmlns:a16="http://schemas.microsoft.com/office/drawing/2014/main" id="{3EDB26CF-C51C-EDE4-C5C7-0B9011E1AA7E}"/>
              </a:ext>
            </a:extLst>
          </p:cNvPr>
          <p:cNvSpPr txBox="1"/>
          <p:nvPr/>
        </p:nvSpPr>
        <p:spPr>
          <a:xfrm>
            <a:off x="664175" y="1708897"/>
            <a:ext cx="10863650" cy="4855175"/>
          </a:xfrm>
          <a:prstGeom prst="rect">
            <a:avLst/>
          </a:prstGeom>
          <a:noFill/>
        </p:spPr>
        <p:txBody>
          <a:bodyPr wrap="square">
            <a:spAutoFit/>
          </a:bodyPr>
          <a:lstStyle/>
          <a:p>
            <a:pPr>
              <a:spcBef>
                <a:spcPts val="900"/>
              </a:spcBef>
              <a:spcAft>
                <a:spcPts val="900"/>
              </a:spcAft>
              <a:buNone/>
            </a:pPr>
            <a:r>
              <a:rPr lang="en-GB" sz="2200" b="1" dirty="0">
                <a:effectLst/>
              </a:rPr>
              <a:t>How did you hear about coming to the UK? </a:t>
            </a:r>
            <a:endParaRPr lang="en-GB" sz="2200" dirty="0">
              <a:effectLst/>
            </a:endParaRPr>
          </a:p>
          <a:p>
            <a:pPr>
              <a:spcBef>
                <a:spcPts val="900"/>
              </a:spcBef>
              <a:spcAft>
                <a:spcPts val="900"/>
              </a:spcAft>
              <a:buNone/>
            </a:pPr>
            <a:r>
              <a:rPr lang="en-GB" sz="2200" dirty="0">
                <a:effectLst/>
              </a:rPr>
              <a:t>‘The opportunity was printed in the paper. They booked your passage and that’s how I ended up here.' </a:t>
            </a:r>
          </a:p>
          <a:p>
            <a:pPr>
              <a:spcBef>
                <a:spcPts val="900"/>
              </a:spcBef>
              <a:spcAft>
                <a:spcPts val="900"/>
              </a:spcAft>
              <a:buNone/>
            </a:pPr>
            <a:r>
              <a:rPr lang="en-GB" sz="2200" b="1" dirty="0">
                <a:effectLst/>
              </a:rPr>
              <a:t>How many people were on the boat with you? </a:t>
            </a:r>
            <a:endParaRPr lang="en-GB" sz="2200" dirty="0">
              <a:effectLst/>
            </a:endParaRPr>
          </a:p>
          <a:p>
            <a:pPr>
              <a:spcBef>
                <a:spcPts val="900"/>
              </a:spcBef>
              <a:spcAft>
                <a:spcPts val="900"/>
              </a:spcAft>
              <a:buNone/>
            </a:pPr>
            <a:r>
              <a:rPr lang="en-GB" sz="2200" dirty="0">
                <a:effectLst/>
              </a:rPr>
              <a:t>‘About 60 of us. We got on a ship from Jamaica to Southampton then a train to London. They said they had plenty of jobs. But they didn’t like you because of the colour of your skin. So they didn’t give you the job.’ </a:t>
            </a:r>
          </a:p>
          <a:p>
            <a:pPr>
              <a:spcBef>
                <a:spcPts val="900"/>
              </a:spcBef>
              <a:spcAft>
                <a:spcPts val="900"/>
              </a:spcAft>
              <a:buNone/>
            </a:pPr>
            <a:r>
              <a:rPr lang="en-GB" sz="2200" b="1" dirty="0">
                <a:effectLst/>
              </a:rPr>
              <a:t>How did that make you feel? </a:t>
            </a:r>
            <a:endParaRPr lang="en-GB" sz="2200" dirty="0">
              <a:effectLst/>
            </a:endParaRPr>
          </a:p>
          <a:p>
            <a:pPr>
              <a:buNone/>
            </a:pPr>
            <a:r>
              <a:rPr lang="en-GB" sz="2200" dirty="0">
                <a:effectLst/>
              </a:rPr>
              <a:t>‘If a man don’t want you to exist because of the colour of your skin, it makes you feel very bad. I didn’t think of class or colour before I came here. Where I come from, we have nothing like that. But over here it’s different.' </a:t>
            </a:r>
            <a:endParaRPr lang="en-GB" sz="2200" dirty="0"/>
          </a:p>
        </p:txBody>
      </p:sp>
    </p:spTree>
    <p:extLst>
      <p:ext uri="{BB962C8B-B14F-4D97-AF65-F5344CB8AC3E}">
        <p14:creationId xmlns:p14="http://schemas.microsoft.com/office/powerpoint/2010/main" val="87033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B29BF-B59A-9864-7BBD-59CC5B3E65E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B4CE6E4-62F5-C03A-B9BB-69D7ECDCA5DE}"/>
              </a:ext>
            </a:extLst>
          </p:cNvPr>
          <p:cNvSpPr txBox="1"/>
          <p:nvPr/>
        </p:nvSpPr>
        <p:spPr>
          <a:xfrm>
            <a:off x="3046971" y="426993"/>
            <a:ext cx="6098058" cy="769441"/>
          </a:xfrm>
          <a:prstGeom prst="rect">
            <a:avLst/>
          </a:prstGeom>
          <a:noFill/>
        </p:spPr>
        <p:txBody>
          <a:bodyPr wrap="square">
            <a:spAutoFit/>
          </a:bodyPr>
          <a:lstStyle/>
          <a:p>
            <a:pPr algn="ctr"/>
            <a:r>
              <a:rPr lang="en-GB" sz="4400" b="1" u="sng" dirty="0"/>
              <a:t>2017 Scandal</a:t>
            </a:r>
          </a:p>
        </p:txBody>
      </p:sp>
      <p:sp>
        <p:nvSpPr>
          <p:cNvPr id="7" name="TextBox 6">
            <a:extLst>
              <a:ext uri="{FF2B5EF4-FFF2-40B4-BE49-F238E27FC236}">
                <a16:creationId xmlns:a16="http://schemas.microsoft.com/office/drawing/2014/main" id="{EA734DC7-77C1-CADC-547B-F2F0F44471C4}"/>
              </a:ext>
            </a:extLst>
          </p:cNvPr>
          <p:cNvSpPr txBox="1"/>
          <p:nvPr/>
        </p:nvSpPr>
        <p:spPr>
          <a:xfrm>
            <a:off x="787743" y="1196434"/>
            <a:ext cx="10790537" cy="3108543"/>
          </a:xfrm>
          <a:prstGeom prst="rect">
            <a:avLst/>
          </a:prstGeom>
          <a:noFill/>
        </p:spPr>
        <p:txBody>
          <a:bodyPr wrap="square">
            <a:spAutoFit/>
          </a:bodyPr>
          <a:lstStyle/>
          <a:p>
            <a:pPr>
              <a:buNone/>
            </a:pPr>
            <a:r>
              <a:rPr lang="en-GB" sz="2800" dirty="0">
                <a:solidFill>
                  <a:srgbClr val="000000"/>
                </a:solidFill>
                <a:effectLst/>
              </a:rPr>
              <a:t>In 2017, there was a scandal after it emerged that some of those who had come across on the Windrush (or similar ships) and their children were being </a:t>
            </a:r>
            <a:r>
              <a:rPr lang="en-GB" sz="2800" b="1" dirty="0">
                <a:solidFill>
                  <a:srgbClr val="000000"/>
                </a:solidFill>
                <a:effectLst/>
              </a:rPr>
              <a:t>deported back to the Caribbean</a:t>
            </a:r>
            <a:r>
              <a:rPr lang="en-GB" sz="2800" dirty="0">
                <a:solidFill>
                  <a:srgbClr val="000000"/>
                </a:solidFill>
                <a:effectLst/>
              </a:rPr>
              <a:t>. </a:t>
            </a:r>
            <a:endParaRPr lang="en-GB" sz="2800" dirty="0">
              <a:effectLst/>
            </a:endParaRPr>
          </a:p>
          <a:p>
            <a:pPr>
              <a:buNone/>
            </a:pPr>
            <a:endParaRPr lang="en-GB" sz="2800" dirty="0">
              <a:solidFill>
                <a:srgbClr val="000000"/>
              </a:solidFill>
              <a:effectLst/>
            </a:endParaRPr>
          </a:p>
          <a:p>
            <a:pPr>
              <a:buNone/>
            </a:pPr>
            <a:r>
              <a:rPr lang="en-GB" sz="2800" dirty="0">
                <a:solidFill>
                  <a:srgbClr val="000000"/>
                </a:solidFill>
                <a:effectLst/>
              </a:rPr>
              <a:t>This has caused outrage within the British-Caribbean community. The Prime Minister at the time, Theresa May, had to </a:t>
            </a:r>
            <a:r>
              <a:rPr lang="en-GB" sz="2800" b="1" dirty="0">
                <a:solidFill>
                  <a:srgbClr val="000000"/>
                </a:solidFill>
                <a:effectLst/>
              </a:rPr>
              <a:t>formally apologise</a:t>
            </a:r>
            <a:r>
              <a:rPr lang="en-GB" sz="2800" dirty="0">
                <a:solidFill>
                  <a:srgbClr val="000000"/>
                </a:solidFill>
                <a:effectLst/>
              </a:rPr>
              <a:t> to those who had been or were threatened with deportation.</a:t>
            </a:r>
            <a:endParaRPr lang="en-GB" sz="2800" dirty="0"/>
          </a:p>
        </p:txBody>
      </p:sp>
      <p:sp>
        <p:nvSpPr>
          <p:cNvPr id="9" name="TextBox 8">
            <a:extLst>
              <a:ext uri="{FF2B5EF4-FFF2-40B4-BE49-F238E27FC236}">
                <a16:creationId xmlns:a16="http://schemas.microsoft.com/office/drawing/2014/main" id="{2D365F4C-E50B-0399-062A-582667EFD027}"/>
              </a:ext>
            </a:extLst>
          </p:cNvPr>
          <p:cNvSpPr txBox="1"/>
          <p:nvPr/>
        </p:nvSpPr>
        <p:spPr>
          <a:xfrm>
            <a:off x="2893025" y="4976249"/>
            <a:ext cx="6579972" cy="461665"/>
          </a:xfrm>
          <a:prstGeom prst="rect">
            <a:avLst/>
          </a:prstGeom>
          <a:noFill/>
        </p:spPr>
        <p:txBody>
          <a:bodyPr wrap="square">
            <a:spAutoFit/>
          </a:bodyPr>
          <a:lstStyle/>
          <a:p>
            <a:pPr algn="ctr"/>
            <a:r>
              <a:rPr lang="en-GB" sz="2400" dirty="0">
                <a:hlinkClick r:id="rId2"/>
              </a:rPr>
              <a:t>https://www.youtube.com/watch?v=kfy1mDdNtEQ</a:t>
            </a:r>
            <a:r>
              <a:rPr lang="en-GB" sz="2400" dirty="0"/>
              <a:t> </a:t>
            </a:r>
          </a:p>
        </p:txBody>
      </p:sp>
    </p:spTree>
    <p:extLst>
      <p:ext uri="{BB962C8B-B14F-4D97-AF65-F5344CB8AC3E}">
        <p14:creationId xmlns:p14="http://schemas.microsoft.com/office/powerpoint/2010/main" val="1506839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34C63-2A1F-7FF5-911A-991A195F7C2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10620B2-6FF6-CC57-20D9-96BEAE29198C}"/>
              </a:ext>
            </a:extLst>
          </p:cNvPr>
          <p:cNvSpPr txBox="1"/>
          <p:nvPr/>
        </p:nvSpPr>
        <p:spPr>
          <a:xfrm>
            <a:off x="1071948" y="1995783"/>
            <a:ext cx="10296268" cy="3046988"/>
          </a:xfrm>
          <a:prstGeom prst="rect">
            <a:avLst/>
          </a:prstGeom>
          <a:noFill/>
        </p:spPr>
        <p:txBody>
          <a:bodyPr wrap="square">
            <a:spAutoFit/>
          </a:bodyPr>
          <a:lstStyle/>
          <a:p>
            <a:r>
              <a:rPr lang="en-GB" sz="3200" dirty="0"/>
              <a:t>Create your own advert to entice people to come to Britain.</a:t>
            </a:r>
          </a:p>
          <a:p>
            <a:endParaRPr lang="en-GB" sz="3200" dirty="0"/>
          </a:p>
          <a:p>
            <a:r>
              <a:rPr lang="en-GB" sz="3200" dirty="0"/>
              <a:t>You must include:</a:t>
            </a:r>
          </a:p>
          <a:p>
            <a:r>
              <a:rPr lang="en-GB" sz="3200" dirty="0"/>
              <a:t>o   Ship name: Empire Windrush </a:t>
            </a:r>
          </a:p>
          <a:p>
            <a:r>
              <a:rPr lang="en-GB" sz="3200" dirty="0"/>
              <a:t>o   Date: 23rd May 1948 </a:t>
            </a:r>
          </a:p>
          <a:p>
            <a:r>
              <a:rPr lang="en-GB" sz="3200" dirty="0"/>
              <a:t>o   Fares: Cabin Class = £48, Troop deck = £28 </a:t>
            </a:r>
          </a:p>
        </p:txBody>
      </p:sp>
      <p:sp>
        <p:nvSpPr>
          <p:cNvPr id="6" name="TextBox 5">
            <a:extLst>
              <a:ext uri="{FF2B5EF4-FFF2-40B4-BE49-F238E27FC236}">
                <a16:creationId xmlns:a16="http://schemas.microsoft.com/office/drawing/2014/main" id="{6220C9FD-BA57-CA12-A2B2-45731A95AE67}"/>
              </a:ext>
            </a:extLst>
          </p:cNvPr>
          <p:cNvSpPr txBox="1"/>
          <p:nvPr/>
        </p:nvSpPr>
        <p:spPr>
          <a:xfrm>
            <a:off x="778476" y="593124"/>
            <a:ext cx="7154562" cy="1015663"/>
          </a:xfrm>
          <a:prstGeom prst="rect">
            <a:avLst/>
          </a:prstGeom>
          <a:noFill/>
        </p:spPr>
        <p:txBody>
          <a:bodyPr wrap="square" rtlCol="0">
            <a:spAutoFit/>
          </a:bodyPr>
          <a:lstStyle/>
          <a:p>
            <a:r>
              <a:rPr lang="en-GB" sz="6000" b="1" u="sng" dirty="0"/>
              <a:t>Task:</a:t>
            </a:r>
          </a:p>
        </p:txBody>
      </p:sp>
    </p:spTree>
    <p:extLst>
      <p:ext uri="{BB962C8B-B14F-4D97-AF65-F5344CB8AC3E}">
        <p14:creationId xmlns:p14="http://schemas.microsoft.com/office/powerpoint/2010/main" val="1922960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77866-A9D9-2F28-D260-9D4452E80AF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91E5906-497A-C1D2-B12E-268322A77B52}"/>
              </a:ext>
            </a:extLst>
          </p:cNvPr>
          <p:cNvSpPr txBox="1"/>
          <p:nvPr/>
        </p:nvSpPr>
        <p:spPr>
          <a:xfrm>
            <a:off x="861883" y="1314333"/>
            <a:ext cx="5786051" cy="4832092"/>
          </a:xfrm>
          <a:prstGeom prst="rect">
            <a:avLst/>
          </a:prstGeom>
          <a:noFill/>
        </p:spPr>
        <p:txBody>
          <a:bodyPr wrap="square">
            <a:spAutoFit/>
          </a:bodyPr>
          <a:lstStyle/>
          <a:p>
            <a:r>
              <a:rPr lang="en-GB" sz="2800" dirty="0"/>
              <a:t>This is a passenger card from the Empire Windrush.</a:t>
            </a:r>
          </a:p>
          <a:p>
            <a:r>
              <a:rPr lang="en-GB" sz="2800" dirty="0"/>
              <a:t>It shows details about each passenger on board the ship.</a:t>
            </a:r>
          </a:p>
          <a:p>
            <a:endParaRPr lang="en-GB" sz="2800" dirty="0"/>
          </a:p>
          <a:p>
            <a:r>
              <a:rPr lang="en-GB" sz="2800" dirty="0"/>
              <a:t>Answer these questions about your passenger:</a:t>
            </a:r>
          </a:p>
          <a:p>
            <a:r>
              <a:rPr lang="en-GB" sz="2800" dirty="0"/>
              <a:t>1. What country were they from?</a:t>
            </a:r>
          </a:p>
          <a:p>
            <a:r>
              <a:rPr lang="en-GB" sz="2800" dirty="0"/>
              <a:t>2. How old were they?</a:t>
            </a:r>
          </a:p>
          <a:p>
            <a:r>
              <a:rPr lang="en-GB" sz="2800" dirty="0"/>
              <a:t>3. What job did they have?</a:t>
            </a:r>
          </a:p>
          <a:p>
            <a:r>
              <a:rPr lang="en-GB" sz="2800" dirty="0"/>
              <a:t>4. Where in the UK did they live?</a:t>
            </a:r>
          </a:p>
        </p:txBody>
      </p:sp>
      <p:sp>
        <p:nvSpPr>
          <p:cNvPr id="6" name="TextBox 5">
            <a:extLst>
              <a:ext uri="{FF2B5EF4-FFF2-40B4-BE49-F238E27FC236}">
                <a16:creationId xmlns:a16="http://schemas.microsoft.com/office/drawing/2014/main" id="{D87B947D-2A05-84EC-9A22-BD49C78A362F}"/>
              </a:ext>
            </a:extLst>
          </p:cNvPr>
          <p:cNvSpPr txBox="1"/>
          <p:nvPr/>
        </p:nvSpPr>
        <p:spPr>
          <a:xfrm>
            <a:off x="729049" y="543697"/>
            <a:ext cx="6351373" cy="769441"/>
          </a:xfrm>
          <a:prstGeom prst="rect">
            <a:avLst/>
          </a:prstGeom>
          <a:noFill/>
        </p:spPr>
        <p:txBody>
          <a:bodyPr wrap="square" rtlCol="0">
            <a:spAutoFit/>
          </a:bodyPr>
          <a:lstStyle/>
          <a:p>
            <a:r>
              <a:rPr lang="en-GB" sz="4400" b="1" u="sng" dirty="0"/>
              <a:t>Task:</a:t>
            </a:r>
          </a:p>
        </p:txBody>
      </p:sp>
      <p:sp>
        <p:nvSpPr>
          <p:cNvPr id="10" name="TextBox 9">
            <a:extLst>
              <a:ext uri="{FF2B5EF4-FFF2-40B4-BE49-F238E27FC236}">
                <a16:creationId xmlns:a16="http://schemas.microsoft.com/office/drawing/2014/main" id="{EF96B07A-13D9-3143-108B-83562B8F74B1}"/>
              </a:ext>
            </a:extLst>
          </p:cNvPr>
          <p:cNvSpPr txBox="1"/>
          <p:nvPr/>
        </p:nvSpPr>
        <p:spPr>
          <a:xfrm>
            <a:off x="3046971" y="6129637"/>
            <a:ext cx="6098058" cy="369332"/>
          </a:xfrm>
          <a:prstGeom prst="rect">
            <a:avLst/>
          </a:prstGeom>
          <a:noFill/>
        </p:spPr>
        <p:txBody>
          <a:bodyPr wrap="square">
            <a:spAutoFit/>
          </a:bodyPr>
          <a:lstStyle/>
          <a:p>
            <a:pPr algn="ctr"/>
            <a:r>
              <a:rPr lang="en-GB" dirty="0">
                <a:hlinkClick r:id="rId2"/>
              </a:rPr>
              <a:t>https://www.gold.ac.uk/windrush/passenger-list/</a:t>
            </a:r>
            <a:r>
              <a:rPr lang="en-GB" dirty="0"/>
              <a:t> </a:t>
            </a:r>
          </a:p>
        </p:txBody>
      </p:sp>
      <p:pic>
        <p:nvPicPr>
          <p:cNvPr id="12" name="Picture 11">
            <a:extLst>
              <a:ext uri="{FF2B5EF4-FFF2-40B4-BE49-F238E27FC236}">
                <a16:creationId xmlns:a16="http://schemas.microsoft.com/office/drawing/2014/main" id="{6B7C765C-18F1-D3DE-58AB-15A525A2D992}"/>
              </a:ext>
            </a:extLst>
          </p:cNvPr>
          <p:cNvPicPr>
            <a:picLocks noChangeAspect="1"/>
          </p:cNvPicPr>
          <p:nvPr/>
        </p:nvPicPr>
        <p:blipFill>
          <a:blip r:embed="rId3"/>
          <a:stretch>
            <a:fillRect/>
          </a:stretch>
        </p:blipFill>
        <p:spPr>
          <a:xfrm>
            <a:off x="7213256" y="645891"/>
            <a:ext cx="3944897" cy="5483746"/>
          </a:xfrm>
          <a:prstGeom prst="rect">
            <a:avLst/>
          </a:prstGeom>
        </p:spPr>
      </p:pic>
    </p:spTree>
    <p:extLst>
      <p:ext uri="{BB962C8B-B14F-4D97-AF65-F5344CB8AC3E}">
        <p14:creationId xmlns:p14="http://schemas.microsoft.com/office/powerpoint/2010/main" val="20986961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941FA-2248-D808-11C9-FE4A62D63C0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95B47FD-A5EA-1D30-A098-1F2A6F80BFA7}"/>
              </a:ext>
            </a:extLst>
          </p:cNvPr>
          <p:cNvSpPr txBox="1"/>
          <p:nvPr/>
        </p:nvSpPr>
        <p:spPr>
          <a:xfrm>
            <a:off x="762515" y="1765635"/>
            <a:ext cx="10666970" cy="4524315"/>
          </a:xfrm>
          <a:prstGeom prst="rect">
            <a:avLst/>
          </a:prstGeom>
          <a:noFill/>
        </p:spPr>
        <p:txBody>
          <a:bodyPr wrap="square">
            <a:spAutoFit/>
          </a:bodyPr>
          <a:lstStyle/>
          <a:p>
            <a:r>
              <a:rPr lang="en-GB" sz="3200" dirty="0"/>
              <a:t>You are going to create a poster/leaflet/</a:t>
            </a:r>
            <a:r>
              <a:rPr lang="en-GB" sz="3200" dirty="0" err="1"/>
              <a:t>factfile</a:t>
            </a:r>
            <a:r>
              <a:rPr lang="en-GB" sz="3200" dirty="0"/>
              <a:t>/comic strip about the Windrush Generation.  You can use any of the resources available. </a:t>
            </a:r>
          </a:p>
          <a:p>
            <a:r>
              <a:rPr lang="en-GB" sz="3200" dirty="0"/>
              <a:t> </a:t>
            </a:r>
          </a:p>
          <a:p>
            <a:r>
              <a:rPr lang="en-GB" sz="3200" dirty="0"/>
              <a:t>You must include information about:</a:t>
            </a:r>
          </a:p>
          <a:p>
            <a:endParaRPr lang="en-GB" sz="3200" dirty="0"/>
          </a:p>
          <a:p>
            <a:r>
              <a:rPr lang="en-GB" sz="3200" dirty="0"/>
              <a:t>o   The Empire Windrush ship </a:t>
            </a:r>
          </a:p>
          <a:p>
            <a:r>
              <a:rPr lang="en-GB" sz="3200" dirty="0"/>
              <a:t>o   The experiences of people in Britain </a:t>
            </a:r>
          </a:p>
          <a:p>
            <a:r>
              <a:rPr lang="en-GB" sz="3200" dirty="0"/>
              <a:t>o   The 2017 Scandal.  </a:t>
            </a:r>
          </a:p>
        </p:txBody>
      </p:sp>
      <p:sp>
        <p:nvSpPr>
          <p:cNvPr id="6" name="TextBox 5">
            <a:extLst>
              <a:ext uri="{FF2B5EF4-FFF2-40B4-BE49-F238E27FC236}">
                <a16:creationId xmlns:a16="http://schemas.microsoft.com/office/drawing/2014/main" id="{C9CD709B-9F3E-A911-607F-71030C31770B}"/>
              </a:ext>
            </a:extLst>
          </p:cNvPr>
          <p:cNvSpPr txBox="1"/>
          <p:nvPr/>
        </p:nvSpPr>
        <p:spPr>
          <a:xfrm>
            <a:off x="864973" y="654908"/>
            <a:ext cx="4547286" cy="830997"/>
          </a:xfrm>
          <a:prstGeom prst="rect">
            <a:avLst/>
          </a:prstGeom>
          <a:noFill/>
        </p:spPr>
        <p:txBody>
          <a:bodyPr wrap="square" rtlCol="0">
            <a:spAutoFit/>
          </a:bodyPr>
          <a:lstStyle/>
          <a:p>
            <a:r>
              <a:rPr lang="en-GB" sz="4800" b="1" u="sng" dirty="0"/>
              <a:t>Task:</a:t>
            </a:r>
          </a:p>
        </p:txBody>
      </p:sp>
    </p:spTree>
    <p:extLst>
      <p:ext uri="{BB962C8B-B14F-4D97-AF65-F5344CB8AC3E}">
        <p14:creationId xmlns:p14="http://schemas.microsoft.com/office/powerpoint/2010/main" val="17861585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TotalTime>
  <Words>1302</Words>
  <Application>Microsoft Office PowerPoint</Application>
  <PresentationFormat>Widescreen</PresentationFormat>
  <Paragraphs>134</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tcscarnall</dc:creator>
  <cp:lastModifiedBy>tcscarnall</cp:lastModifiedBy>
  <cp:revision>4</cp:revision>
  <dcterms:created xsi:type="dcterms:W3CDTF">2026-08-21T08:47:07Z</dcterms:created>
  <dcterms:modified xsi:type="dcterms:W3CDTF">2026-08-21T12:46:11Z</dcterms:modified>
</cp:coreProperties>
</file>