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78" d="100"/>
          <a:sy n="78" d="100"/>
        </p:scale>
        <p:origin x="97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9B9A1-682C-2BC1-A9CE-142E8986EC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4BC98E2-55B1-64AF-8526-FF27E4A1B27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022149E-EB77-F9E3-5EF8-60F0F408B9FD}"/>
              </a:ext>
            </a:extLst>
          </p:cNvPr>
          <p:cNvSpPr>
            <a:spLocks noGrp="1"/>
          </p:cNvSpPr>
          <p:nvPr>
            <p:ph type="dt" sz="half" idx="10"/>
          </p:nvPr>
        </p:nvSpPr>
        <p:spPr/>
        <p:txBody>
          <a:bodyPr/>
          <a:lstStyle/>
          <a:p>
            <a:fld id="{960EF7E1-4637-49FE-ACE4-BEE2435FCCEB}" type="datetimeFigureOut">
              <a:rPr lang="en-GB" smtClean="0"/>
              <a:t>21/08/2026</a:t>
            </a:fld>
            <a:endParaRPr lang="en-GB"/>
          </a:p>
        </p:txBody>
      </p:sp>
      <p:sp>
        <p:nvSpPr>
          <p:cNvPr id="5" name="Footer Placeholder 4">
            <a:extLst>
              <a:ext uri="{FF2B5EF4-FFF2-40B4-BE49-F238E27FC236}">
                <a16:creationId xmlns:a16="http://schemas.microsoft.com/office/drawing/2014/main" id="{4AA11584-AF6C-9D06-C2E7-7F883AF601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5AEEB80-B937-2948-293B-B779FB6D8FDB}"/>
              </a:ext>
            </a:extLst>
          </p:cNvPr>
          <p:cNvSpPr>
            <a:spLocks noGrp="1"/>
          </p:cNvSpPr>
          <p:nvPr>
            <p:ph type="sldNum" sz="quarter" idx="12"/>
          </p:nvPr>
        </p:nvSpPr>
        <p:spPr/>
        <p:txBody>
          <a:bodyPr/>
          <a:lstStyle/>
          <a:p>
            <a:fld id="{5836015E-DFEB-432E-AE37-CD6F8AD83F11}" type="slidenum">
              <a:rPr lang="en-GB" smtClean="0"/>
              <a:t>‹#›</a:t>
            </a:fld>
            <a:endParaRPr lang="en-GB"/>
          </a:p>
        </p:txBody>
      </p:sp>
      <p:sp>
        <p:nvSpPr>
          <p:cNvPr id="7" name="Rectangle 6">
            <a:extLst>
              <a:ext uri="{FF2B5EF4-FFF2-40B4-BE49-F238E27FC236}">
                <a16:creationId xmlns:a16="http://schemas.microsoft.com/office/drawing/2014/main" id="{FCFFF27B-AEF4-3ADC-CF76-87A236726BFF}"/>
              </a:ext>
            </a:extLst>
          </p:cNvPr>
          <p:cNvSpPr/>
          <p:nvPr userDrawn="1"/>
        </p:nvSpPr>
        <p:spPr>
          <a:xfrm>
            <a:off x="358815" y="231494"/>
            <a:ext cx="11493661" cy="63776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926295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C9AF0-3A11-D98A-AEFA-356E66FAB36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E9CCD2-9AF1-615B-1E91-8BC1B24100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16726B2-B108-32FD-69FF-A90D5654A75B}"/>
              </a:ext>
            </a:extLst>
          </p:cNvPr>
          <p:cNvSpPr>
            <a:spLocks noGrp="1"/>
          </p:cNvSpPr>
          <p:nvPr>
            <p:ph type="dt" sz="half" idx="10"/>
          </p:nvPr>
        </p:nvSpPr>
        <p:spPr/>
        <p:txBody>
          <a:bodyPr/>
          <a:lstStyle/>
          <a:p>
            <a:fld id="{960EF7E1-4637-49FE-ACE4-BEE2435FCCEB}" type="datetimeFigureOut">
              <a:rPr lang="en-GB" smtClean="0"/>
              <a:t>21/08/2026</a:t>
            </a:fld>
            <a:endParaRPr lang="en-GB"/>
          </a:p>
        </p:txBody>
      </p:sp>
      <p:sp>
        <p:nvSpPr>
          <p:cNvPr id="5" name="Footer Placeholder 4">
            <a:extLst>
              <a:ext uri="{FF2B5EF4-FFF2-40B4-BE49-F238E27FC236}">
                <a16:creationId xmlns:a16="http://schemas.microsoft.com/office/drawing/2014/main" id="{41F99FDD-C6C0-C6BE-5B93-3D4101F4E5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A3EADF-5CB8-A0B7-5AD5-15ADFB1A36EB}"/>
              </a:ext>
            </a:extLst>
          </p:cNvPr>
          <p:cNvSpPr>
            <a:spLocks noGrp="1"/>
          </p:cNvSpPr>
          <p:nvPr>
            <p:ph type="sldNum" sz="quarter" idx="12"/>
          </p:nvPr>
        </p:nvSpPr>
        <p:spPr/>
        <p:txBody>
          <a:bodyPr/>
          <a:lstStyle/>
          <a:p>
            <a:fld id="{5836015E-DFEB-432E-AE37-CD6F8AD83F11}" type="slidenum">
              <a:rPr lang="en-GB" smtClean="0"/>
              <a:t>‹#›</a:t>
            </a:fld>
            <a:endParaRPr lang="en-GB"/>
          </a:p>
        </p:txBody>
      </p:sp>
    </p:spTree>
    <p:extLst>
      <p:ext uri="{BB962C8B-B14F-4D97-AF65-F5344CB8AC3E}">
        <p14:creationId xmlns:p14="http://schemas.microsoft.com/office/powerpoint/2010/main" val="3553361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4B8AE-EA4A-494D-82FE-43D6F78290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00EC09F-2594-81CA-59AB-F7D154D5F4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F4CA105-2B1C-BA72-CF9B-D81517BF6667}"/>
              </a:ext>
            </a:extLst>
          </p:cNvPr>
          <p:cNvSpPr>
            <a:spLocks noGrp="1"/>
          </p:cNvSpPr>
          <p:nvPr>
            <p:ph type="dt" sz="half" idx="10"/>
          </p:nvPr>
        </p:nvSpPr>
        <p:spPr/>
        <p:txBody>
          <a:bodyPr/>
          <a:lstStyle/>
          <a:p>
            <a:fld id="{960EF7E1-4637-49FE-ACE4-BEE2435FCCEB}" type="datetimeFigureOut">
              <a:rPr lang="en-GB" smtClean="0"/>
              <a:t>21/08/2026</a:t>
            </a:fld>
            <a:endParaRPr lang="en-GB"/>
          </a:p>
        </p:txBody>
      </p:sp>
      <p:sp>
        <p:nvSpPr>
          <p:cNvPr id="5" name="Footer Placeholder 4">
            <a:extLst>
              <a:ext uri="{FF2B5EF4-FFF2-40B4-BE49-F238E27FC236}">
                <a16:creationId xmlns:a16="http://schemas.microsoft.com/office/drawing/2014/main" id="{71DBB83C-7DF4-567F-6520-B21BBCF18DF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C3E74F-D6BB-6F7A-FCD9-B342FFE2D4D2}"/>
              </a:ext>
            </a:extLst>
          </p:cNvPr>
          <p:cNvSpPr>
            <a:spLocks noGrp="1"/>
          </p:cNvSpPr>
          <p:nvPr>
            <p:ph type="sldNum" sz="quarter" idx="12"/>
          </p:nvPr>
        </p:nvSpPr>
        <p:spPr/>
        <p:txBody>
          <a:bodyPr/>
          <a:lstStyle/>
          <a:p>
            <a:fld id="{5836015E-DFEB-432E-AE37-CD6F8AD83F11}" type="slidenum">
              <a:rPr lang="en-GB" smtClean="0"/>
              <a:t>‹#›</a:t>
            </a:fld>
            <a:endParaRPr lang="en-GB"/>
          </a:p>
        </p:txBody>
      </p:sp>
    </p:spTree>
    <p:extLst>
      <p:ext uri="{BB962C8B-B14F-4D97-AF65-F5344CB8AC3E}">
        <p14:creationId xmlns:p14="http://schemas.microsoft.com/office/powerpoint/2010/main" val="280639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AC1C2-255A-1D4C-30A1-CE251C3D36D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468A49A-ED89-3E2D-097F-447E29843B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1511220-78EC-4E2D-B947-D3A0783674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FFD1CA7-DCE0-9EF2-CB9E-7272593A8FDF}"/>
              </a:ext>
            </a:extLst>
          </p:cNvPr>
          <p:cNvSpPr>
            <a:spLocks noGrp="1"/>
          </p:cNvSpPr>
          <p:nvPr>
            <p:ph type="dt" sz="half" idx="10"/>
          </p:nvPr>
        </p:nvSpPr>
        <p:spPr/>
        <p:txBody>
          <a:bodyPr/>
          <a:lstStyle/>
          <a:p>
            <a:fld id="{960EF7E1-4637-49FE-ACE4-BEE2435FCCEB}" type="datetimeFigureOut">
              <a:rPr lang="en-GB" smtClean="0"/>
              <a:t>21/08/2026</a:t>
            </a:fld>
            <a:endParaRPr lang="en-GB"/>
          </a:p>
        </p:txBody>
      </p:sp>
      <p:sp>
        <p:nvSpPr>
          <p:cNvPr id="6" name="Footer Placeholder 5">
            <a:extLst>
              <a:ext uri="{FF2B5EF4-FFF2-40B4-BE49-F238E27FC236}">
                <a16:creationId xmlns:a16="http://schemas.microsoft.com/office/drawing/2014/main" id="{73FD9479-BF1F-777F-FDB9-C3ACFC43A52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525BA00-C384-59A9-97C1-F279AC434E43}"/>
              </a:ext>
            </a:extLst>
          </p:cNvPr>
          <p:cNvSpPr>
            <a:spLocks noGrp="1"/>
          </p:cNvSpPr>
          <p:nvPr>
            <p:ph type="sldNum" sz="quarter" idx="12"/>
          </p:nvPr>
        </p:nvSpPr>
        <p:spPr/>
        <p:txBody>
          <a:bodyPr/>
          <a:lstStyle/>
          <a:p>
            <a:fld id="{5836015E-DFEB-432E-AE37-CD6F8AD83F11}" type="slidenum">
              <a:rPr lang="en-GB" smtClean="0"/>
              <a:t>‹#›</a:t>
            </a:fld>
            <a:endParaRPr lang="en-GB"/>
          </a:p>
        </p:txBody>
      </p:sp>
    </p:spTree>
    <p:extLst>
      <p:ext uri="{BB962C8B-B14F-4D97-AF65-F5344CB8AC3E}">
        <p14:creationId xmlns:p14="http://schemas.microsoft.com/office/powerpoint/2010/main" val="1102761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FB9FE-3D19-F1CD-F48C-BF071614A2D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194881C-1B6D-768C-06D2-EA421B5B9C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69EF906-D175-5316-F02B-B0EF23AFFA2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FB8DC21-D051-34ED-ED59-E743E73618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3BD2EC-4238-3F99-6189-9CC24D2AF17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E4B6D76-C91D-F1FB-AD57-DB2DD785C9E9}"/>
              </a:ext>
            </a:extLst>
          </p:cNvPr>
          <p:cNvSpPr>
            <a:spLocks noGrp="1"/>
          </p:cNvSpPr>
          <p:nvPr>
            <p:ph type="dt" sz="half" idx="10"/>
          </p:nvPr>
        </p:nvSpPr>
        <p:spPr/>
        <p:txBody>
          <a:bodyPr/>
          <a:lstStyle/>
          <a:p>
            <a:fld id="{960EF7E1-4637-49FE-ACE4-BEE2435FCCEB}" type="datetimeFigureOut">
              <a:rPr lang="en-GB" smtClean="0"/>
              <a:t>21/08/2026</a:t>
            </a:fld>
            <a:endParaRPr lang="en-GB"/>
          </a:p>
        </p:txBody>
      </p:sp>
      <p:sp>
        <p:nvSpPr>
          <p:cNvPr id="8" name="Footer Placeholder 7">
            <a:extLst>
              <a:ext uri="{FF2B5EF4-FFF2-40B4-BE49-F238E27FC236}">
                <a16:creationId xmlns:a16="http://schemas.microsoft.com/office/drawing/2014/main" id="{360BEFF4-C387-C809-9784-D12CF3B89CD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D807762-4FDE-AC3B-7CD7-84D28C075DD1}"/>
              </a:ext>
            </a:extLst>
          </p:cNvPr>
          <p:cNvSpPr>
            <a:spLocks noGrp="1"/>
          </p:cNvSpPr>
          <p:nvPr>
            <p:ph type="sldNum" sz="quarter" idx="12"/>
          </p:nvPr>
        </p:nvSpPr>
        <p:spPr/>
        <p:txBody>
          <a:bodyPr/>
          <a:lstStyle/>
          <a:p>
            <a:fld id="{5836015E-DFEB-432E-AE37-CD6F8AD83F11}" type="slidenum">
              <a:rPr lang="en-GB" smtClean="0"/>
              <a:t>‹#›</a:t>
            </a:fld>
            <a:endParaRPr lang="en-GB"/>
          </a:p>
        </p:txBody>
      </p:sp>
    </p:spTree>
    <p:extLst>
      <p:ext uri="{BB962C8B-B14F-4D97-AF65-F5344CB8AC3E}">
        <p14:creationId xmlns:p14="http://schemas.microsoft.com/office/powerpoint/2010/main" val="4049455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684DE-A53D-BA84-F483-8D969C9C854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587D418-E5B7-02EB-3B75-E2CC6A4B99AF}"/>
              </a:ext>
            </a:extLst>
          </p:cNvPr>
          <p:cNvSpPr>
            <a:spLocks noGrp="1"/>
          </p:cNvSpPr>
          <p:nvPr>
            <p:ph type="dt" sz="half" idx="10"/>
          </p:nvPr>
        </p:nvSpPr>
        <p:spPr/>
        <p:txBody>
          <a:bodyPr/>
          <a:lstStyle/>
          <a:p>
            <a:fld id="{960EF7E1-4637-49FE-ACE4-BEE2435FCCEB}" type="datetimeFigureOut">
              <a:rPr lang="en-GB" smtClean="0"/>
              <a:t>21/08/2026</a:t>
            </a:fld>
            <a:endParaRPr lang="en-GB"/>
          </a:p>
        </p:txBody>
      </p:sp>
      <p:sp>
        <p:nvSpPr>
          <p:cNvPr id="4" name="Footer Placeholder 3">
            <a:extLst>
              <a:ext uri="{FF2B5EF4-FFF2-40B4-BE49-F238E27FC236}">
                <a16:creationId xmlns:a16="http://schemas.microsoft.com/office/drawing/2014/main" id="{4619EBBE-1CA7-17C4-7944-FA6B5AB0EA1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C78E648-0B95-55B3-C996-64490CAA3078}"/>
              </a:ext>
            </a:extLst>
          </p:cNvPr>
          <p:cNvSpPr>
            <a:spLocks noGrp="1"/>
          </p:cNvSpPr>
          <p:nvPr>
            <p:ph type="sldNum" sz="quarter" idx="12"/>
          </p:nvPr>
        </p:nvSpPr>
        <p:spPr/>
        <p:txBody>
          <a:bodyPr/>
          <a:lstStyle/>
          <a:p>
            <a:fld id="{5836015E-DFEB-432E-AE37-CD6F8AD83F11}" type="slidenum">
              <a:rPr lang="en-GB" smtClean="0"/>
              <a:t>‹#›</a:t>
            </a:fld>
            <a:endParaRPr lang="en-GB"/>
          </a:p>
        </p:txBody>
      </p:sp>
    </p:spTree>
    <p:extLst>
      <p:ext uri="{BB962C8B-B14F-4D97-AF65-F5344CB8AC3E}">
        <p14:creationId xmlns:p14="http://schemas.microsoft.com/office/powerpoint/2010/main" val="433357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13C20A-2417-9B86-593C-0C9202C6EAA4}"/>
              </a:ext>
            </a:extLst>
          </p:cNvPr>
          <p:cNvSpPr>
            <a:spLocks noGrp="1"/>
          </p:cNvSpPr>
          <p:nvPr>
            <p:ph type="dt" sz="half" idx="10"/>
          </p:nvPr>
        </p:nvSpPr>
        <p:spPr/>
        <p:txBody>
          <a:bodyPr/>
          <a:lstStyle/>
          <a:p>
            <a:fld id="{960EF7E1-4637-49FE-ACE4-BEE2435FCCEB}" type="datetimeFigureOut">
              <a:rPr lang="en-GB" smtClean="0"/>
              <a:t>21/08/2026</a:t>
            </a:fld>
            <a:endParaRPr lang="en-GB"/>
          </a:p>
        </p:txBody>
      </p:sp>
      <p:sp>
        <p:nvSpPr>
          <p:cNvPr id="3" name="Footer Placeholder 2">
            <a:extLst>
              <a:ext uri="{FF2B5EF4-FFF2-40B4-BE49-F238E27FC236}">
                <a16:creationId xmlns:a16="http://schemas.microsoft.com/office/drawing/2014/main" id="{050D2D20-E237-2DBF-53EA-5F82952F884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165338C-E5D2-9D76-E4E9-8B82028247C6}"/>
              </a:ext>
            </a:extLst>
          </p:cNvPr>
          <p:cNvSpPr>
            <a:spLocks noGrp="1"/>
          </p:cNvSpPr>
          <p:nvPr>
            <p:ph type="sldNum" sz="quarter" idx="12"/>
          </p:nvPr>
        </p:nvSpPr>
        <p:spPr/>
        <p:txBody>
          <a:bodyPr/>
          <a:lstStyle/>
          <a:p>
            <a:fld id="{5836015E-DFEB-432E-AE37-CD6F8AD83F11}" type="slidenum">
              <a:rPr lang="en-GB" smtClean="0"/>
              <a:t>‹#›</a:t>
            </a:fld>
            <a:endParaRPr lang="en-GB"/>
          </a:p>
        </p:txBody>
      </p:sp>
      <p:sp>
        <p:nvSpPr>
          <p:cNvPr id="5" name="Rectangle 4">
            <a:extLst>
              <a:ext uri="{FF2B5EF4-FFF2-40B4-BE49-F238E27FC236}">
                <a16:creationId xmlns:a16="http://schemas.microsoft.com/office/drawing/2014/main" id="{1924BB3D-1997-1232-EA01-63EAEED7CB78}"/>
              </a:ext>
            </a:extLst>
          </p:cNvPr>
          <p:cNvSpPr/>
          <p:nvPr userDrawn="1"/>
        </p:nvSpPr>
        <p:spPr>
          <a:xfrm>
            <a:off x="358815" y="231494"/>
            <a:ext cx="11493661" cy="637765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500606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EAE25-9C03-E6D7-76B4-E13AD966B8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9E3D5FB-356B-C4A3-BF33-BB46DD550F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2417D6E-92BB-4558-4704-F4CB7B7140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4FA2CD-E41C-4891-2DE6-DC9C8F46E636}"/>
              </a:ext>
            </a:extLst>
          </p:cNvPr>
          <p:cNvSpPr>
            <a:spLocks noGrp="1"/>
          </p:cNvSpPr>
          <p:nvPr>
            <p:ph type="dt" sz="half" idx="10"/>
          </p:nvPr>
        </p:nvSpPr>
        <p:spPr/>
        <p:txBody>
          <a:bodyPr/>
          <a:lstStyle/>
          <a:p>
            <a:fld id="{960EF7E1-4637-49FE-ACE4-BEE2435FCCEB}" type="datetimeFigureOut">
              <a:rPr lang="en-GB" smtClean="0"/>
              <a:t>21/08/2026</a:t>
            </a:fld>
            <a:endParaRPr lang="en-GB"/>
          </a:p>
        </p:txBody>
      </p:sp>
      <p:sp>
        <p:nvSpPr>
          <p:cNvPr id="6" name="Footer Placeholder 5">
            <a:extLst>
              <a:ext uri="{FF2B5EF4-FFF2-40B4-BE49-F238E27FC236}">
                <a16:creationId xmlns:a16="http://schemas.microsoft.com/office/drawing/2014/main" id="{54CA4B6F-DA11-65E4-8198-573EF3BFFB0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867C2ED-6809-D62B-81FF-54F46C0D40DE}"/>
              </a:ext>
            </a:extLst>
          </p:cNvPr>
          <p:cNvSpPr>
            <a:spLocks noGrp="1"/>
          </p:cNvSpPr>
          <p:nvPr>
            <p:ph type="sldNum" sz="quarter" idx="12"/>
          </p:nvPr>
        </p:nvSpPr>
        <p:spPr/>
        <p:txBody>
          <a:bodyPr/>
          <a:lstStyle/>
          <a:p>
            <a:fld id="{5836015E-DFEB-432E-AE37-CD6F8AD83F11}" type="slidenum">
              <a:rPr lang="en-GB" smtClean="0"/>
              <a:t>‹#›</a:t>
            </a:fld>
            <a:endParaRPr lang="en-GB"/>
          </a:p>
        </p:txBody>
      </p:sp>
    </p:spTree>
    <p:extLst>
      <p:ext uri="{BB962C8B-B14F-4D97-AF65-F5344CB8AC3E}">
        <p14:creationId xmlns:p14="http://schemas.microsoft.com/office/powerpoint/2010/main" val="3656548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536FE-F71C-EE84-8B68-3874CC35DA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934987B-94B3-2715-8FA2-2B944F581E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E348C78-31EB-CC1D-8E00-E3BDA2BF4D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6D96B5-9958-D663-7581-D9C0A9E6C35D}"/>
              </a:ext>
            </a:extLst>
          </p:cNvPr>
          <p:cNvSpPr>
            <a:spLocks noGrp="1"/>
          </p:cNvSpPr>
          <p:nvPr>
            <p:ph type="dt" sz="half" idx="10"/>
          </p:nvPr>
        </p:nvSpPr>
        <p:spPr/>
        <p:txBody>
          <a:bodyPr/>
          <a:lstStyle/>
          <a:p>
            <a:fld id="{960EF7E1-4637-49FE-ACE4-BEE2435FCCEB}" type="datetimeFigureOut">
              <a:rPr lang="en-GB" smtClean="0"/>
              <a:t>21/08/2026</a:t>
            </a:fld>
            <a:endParaRPr lang="en-GB"/>
          </a:p>
        </p:txBody>
      </p:sp>
      <p:sp>
        <p:nvSpPr>
          <p:cNvPr id="6" name="Footer Placeholder 5">
            <a:extLst>
              <a:ext uri="{FF2B5EF4-FFF2-40B4-BE49-F238E27FC236}">
                <a16:creationId xmlns:a16="http://schemas.microsoft.com/office/drawing/2014/main" id="{F583A4EB-E1AC-5EF1-691E-4A5DAF1381A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5E6361B-4345-354A-53B2-577491840C23}"/>
              </a:ext>
            </a:extLst>
          </p:cNvPr>
          <p:cNvSpPr>
            <a:spLocks noGrp="1"/>
          </p:cNvSpPr>
          <p:nvPr>
            <p:ph type="sldNum" sz="quarter" idx="12"/>
          </p:nvPr>
        </p:nvSpPr>
        <p:spPr/>
        <p:txBody>
          <a:bodyPr/>
          <a:lstStyle/>
          <a:p>
            <a:fld id="{5836015E-DFEB-432E-AE37-CD6F8AD83F11}" type="slidenum">
              <a:rPr lang="en-GB" smtClean="0"/>
              <a:t>‹#›</a:t>
            </a:fld>
            <a:endParaRPr lang="en-GB"/>
          </a:p>
        </p:txBody>
      </p:sp>
    </p:spTree>
    <p:extLst>
      <p:ext uri="{BB962C8B-B14F-4D97-AF65-F5344CB8AC3E}">
        <p14:creationId xmlns:p14="http://schemas.microsoft.com/office/powerpoint/2010/main" val="608109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66E74-4D61-CE0B-FA08-28BF68728EF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E250BFC-D0E1-DABF-2E63-DEB97E021A6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94AA62-10C4-857A-781A-149F244F8E1C}"/>
              </a:ext>
            </a:extLst>
          </p:cNvPr>
          <p:cNvSpPr>
            <a:spLocks noGrp="1"/>
          </p:cNvSpPr>
          <p:nvPr>
            <p:ph type="dt" sz="half" idx="10"/>
          </p:nvPr>
        </p:nvSpPr>
        <p:spPr/>
        <p:txBody>
          <a:bodyPr/>
          <a:lstStyle/>
          <a:p>
            <a:fld id="{960EF7E1-4637-49FE-ACE4-BEE2435FCCEB}" type="datetimeFigureOut">
              <a:rPr lang="en-GB" smtClean="0"/>
              <a:t>21/08/2026</a:t>
            </a:fld>
            <a:endParaRPr lang="en-GB"/>
          </a:p>
        </p:txBody>
      </p:sp>
      <p:sp>
        <p:nvSpPr>
          <p:cNvPr id="5" name="Footer Placeholder 4">
            <a:extLst>
              <a:ext uri="{FF2B5EF4-FFF2-40B4-BE49-F238E27FC236}">
                <a16:creationId xmlns:a16="http://schemas.microsoft.com/office/drawing/2014/main" id="{33524407-5CF8-8038-5D72-7A50D526D4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E2CB5FD-4C62-D756-CD0E-4C6E6B1A3519}"/>
              </a:ext>
            </a:extLst>
          </p:cNvPr>
          <p:cNvSpPr>
            <a:spLocks noGrp="1"/>
          </p:cNvSpPr>
          <p:nvPr>
            <p:ph type="sldNum" sz="quarter" idx="12"/>
          </p:nvPr>
        </p:nvSpPr>
        <p:spPr/>
        <p:txBody>
          <a:bodyPr/>
          <a:lstStyle/>
          <a:p>
            <a:fld id="{5836015E-DFEB-432E-AE37-CD6F8AD83F11}" type="slidenum">
              <a:rPr lang="en-GB" smtClean="0"/>
              <a:t>‹#›</a:t>
            </a:fld>
            <a:endParaRPr lang="en-GB"/>
          </a:p>
        </p:txBody>
      </p:sp>
    </p:spTree>
    <p:extLst>
      <p:ext uri="{BB962C8B-B14F-4D97-AF65-F5344CB8AC3E}">
        <p14:creationId xmlns:p14="http://schemas.microsoft.com/office/powerpoint/2010/main" val="2976935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686E63A-86EC-0B2C-296D-C5C3B05C580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F5E4E4C-D2B8-D681-4E16-0BA0149AF9E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18E92D6-7256-3E36-7EDD-98829CF7B99D}"/>
              </a:ext>
            </a:extLst>
          </p:cNvPr>
          <p:cNvSpPr>
            <a:spLocks noGrp="1"/>
          </p:cNvSpPr>
          <p:nvPr>
            <p:ph type="dt" sz="half" idx="10"/>
          </p:nvPr>
        </p:nvSpPr>
        <p:spPr/>
        <p:txBody>
          <a:bodyPr/>
          <a:lstStyle/>
          <a:p>
            <a:fld id="{960EF7E1-4637-49FE-ACE4-BEE2435FCCEB}" type="datetimeFigureOut">
              <a:rPr lang="en-GB" smtClean="0"/>
              <a:t>21/08/2026</a:t>
            </a:fld>
            <a:endParaRPr lang="en-GB"/>
          </a:p>
        </p:txBody>
      </p:sp>
      <p:sp>
        <p:nvSpPr>
          <p:cNvPr id="5" name="Footer Placeholder 4">
            <a:extLst>
              <a:ext uri="{FF2B5EF4-FFF2-40B4-BE49-F238E27FC236}">
                <a16:creationId xmlns:a16="http://schemas.microsoft.com/office/drawing/2014/main" id="{45DD5531-7279-5548-9F26-8976703744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F425B5-D3CE-3C9D-FB93-FB88BF68DAB0}"/>
              </a:ext>
            </a:extLst>
          </p:cNvPr>
          <p:cNvSpPr>
            <a:spLocks noGrp="1"/>
          </p:cNvSpPr>
          <p:nvPr>
            <p:ph type="sldNum" sz="quarter" idx="12"/>
          </p:nvPr>
        </p:nvSpPr>
        <p:spPr/>
        <p:txBody>
          <a:bodyPr/>
          <a:lstStyle/>
          <a:p>
            <a:fld id="{5836015E-DFEB-432E-AE37-CD6F8AD83F11}" type="slidenum">
              <a:rPr lang="en-GB" smtClean="0"/>
              <a:t>‹#›</a:t>
            </a:fld>
            <a:endParaRPr lang="en-GB"/>
          </a:p>
        </p:txBody>
      </p:sp>
    </p:spTree>
    <p:extLst>
      <p:ext uri="{BB962C8B-B14F-4D97-AF65-F5344CB8AC3E}">
        <p14:creationId xmlns:p14="http://schemas.microsoft.com/office/powerpoint/2010/main" val="1760458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FD48FA-CB0A-3CA9-1E09-D0A5620E2A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E41965D-6177-4C02-3FE7-406CC139567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07A021E-5470-0E4D-71A7-878764FF15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0EF7E1-4637-49FE-ACE4-BEE2435FCCEB}" type="datetimeFigureOut">
              <a:rPr lang="en-GB" smtClean="0"/>
              <a:t>21/08/2026</a:t>
            </a:fld>
            <a:endParaRPr lang="en-GB"/>
          </a:p>
        </p:txBody>
      </p:sp>
      <p:sp>
        <p:nvSpPr>
          <p:cNvPr id="5" name="Footer Placeholder 4">
            <a:extLst>
              <a:ext uri="{FF2B5EF4-FFF2-40B4-BE49-F238E27FC236}">
                <a16:creationId xmlns:a16="http://schemas.microsoft.com/office/drawing/2014/main" id="{D5AC3EF5-AA06-8145-930D-EC24061488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7DC15AE0-6F8A-7C8A-7D60-DC34D5E6D7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36015E-DFEB-432E-AE37-CD6F8AD83F11}" type="slidenum">
              <a:rPr lang="en-GB" smtClean="0"/>
              <a:t>‹#›</a:t>
            </a:fld>
            <a:endParaRPr lang="en-GB"/>
          </a:p>
        </p:txBody>
      </p:sp>
    </p:spTree>
    <p:extLst>
      <p:ext uri="{BB962C8B-B14F-4D97-AF65-F5344CB8AC3E}">
        <p14:creationId xmlns:p14="http://schemas.microsoft.com/office/powerpoint/2010/main" val="8823297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hyperlink" Target="https://www.youtube.com/watch?v=KUjZkmxnWV8&amp;t=35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s://www.bbc.co.uk/teach/class-clips-video/articles/z9k4g7h"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0A7E834-21F4-7D6B-8973-500C26C6F3C4}"/>
              </a:ext>
            </a:extLst>
          </p:cNvPr>
          <p:cNvSpPr txBox="1"/>
          <p:nvPr/>
        </p:nvSpPr>
        <p:spPr>
          <a:xfrm>
            <a:off x="2222157" y="481561"/>
            <a:ext cx="7747686" cy="830997"/>
          </a:xfrm>
          <a:prstGeom prst="rect">
            <a:avLst/>
          </a:prstGeom>
          <a:noFill/>
        </p:spPr>
        <p:txBody>
          <a:bodyPr wrap="square" rtlCol="0">
            <a:spAutoFit/>
          </a:bodyPr>
          <a:lstStyle/>
          <a:p>
            <a:pPr algn="ctr"/>
            <a:r>
              <a:rPr lang="en-GB" sz="4800" b="1" u="sng" noProof="0" dirty="0"/>
              <a:t>Black History Month</a:t>
            </a:r>
          </a:p>
        </p:txBody>
      </p:sp>
      <p:sp>
        <p:nvSpPr>
          <p:cNvPr id="5" name="TextBox 4">
            <a:extLst>
              <a:ext uri="{FF2B5EF4-FFF2-40B4-BE49-F238E27FC236}">
                <a16:creationId xmlns:a16="http://schemas.microsoft.com/office/drawing/2014/main" id="{3CD7D6D9-625D-BFF2-8BA1-EDF0302DF8BE}"/>
              </a:ext>
            </a:extLst>
          </p:cNvPr>
          <p:cNvSpPr txBox="1"/>
          <p:nvPr/>
        </p:nvSpPr>
        <p:spPr>
          <a:xfrm>
            <a:off x="2537253" y="1945837"/>
            <a:ext cx="7117492" cy="2308324"/>
          </a:xfrm>
          <a:prstGeom prst="rect">
            <a:avLst/>
          </a:prstGeom>
          <a:noFill/>
        </p:spPr>
        <p:txBody>
          <a:bodyPr wrap="square" rtlCol="0">
            <a:spAutoFit/>
          </a:bodyPr>
          <a:lstStyle/>
          <a:p>
            <a:pPr algn="ctr"/>
            <a:r>
              <a:rPr lang="en-GB" sz="7200" b="1" noProof="0" dirty="0"/>
              <a:t>The Bristol Bus Boycott</a:t>
            </a:r>
          </a:p>
        </p:txBody>
      </p:sp>
      <p:sp>
        <p:nvSpPr>
          <p:cNvPr id="6" name="TextBox 5">
            <a:extLst>
              <a:ext uri="{FF2B5EF4-FFF2-40B4-BE49-F238E27FC236}">
                <a16:creationId xmlns:a16="http://schemas.microsoft.com/office/drawing/2014/main" id="{BD71755C-59DF-A579-8BB4-09527ED789B6}"/>
              </a:ext>
            </a:extLst>
          </p:cNvPr>
          <p:cNvSpPr txBox="1"/>
          <p:nvPr/>
        </p:nvSpPr>
        <p:spPr>
          <a:xfrm>
            <a:off x="770237" y="4745223"/>
            <a:ext cx="10651525" cy="163121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u="sng" noProof="0" dirty="0"/>
              <a:t>Vocabulary</a:t>
            </a:r>
          </a:p>
          <a:p>
            <a:endParaRPr lang="en-GB" noProof="0" dirty="0"/>
          </a:p>
          <a:p>
            <a:r>
              <a:rPr lang="en-GB" sz="3200" noProof="0" dirty="0"/>
              <a:t>Boycott             		Migration</a:t>
            </a:r>
          </a:p>
          <a:p>
            <a:r>
              <a:rPr lang="en-GB" sz="3200" noProof="0" dirty="0"/>
              <a:t>Discrimination   		Racism</a:t>
            </a:r>
          </a:p>
        </p:txBody>
      </p:sp>
      <p:pic>
        <p:nvPicPr>
          <p:cNvPr id="3" name="Picture 2">
            <a:extLst>
              <a:ext uri="{FF2B5EF4-FFF2-40B4-BE49-F238E27FC236}">
                <a16:creationId xmlns:a16="http://schemas.microsoft.com/office/drawing/2014/main" id="{7421327B-03C7-DD40-527C-5860A201F83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01183" y="284203"/>
            <a:ext cx="1322173" cy="1322173"/>
          </a:xfrm>
          <a:prstGeom prst="rect">
            <a:avLst/>
          </a:prstGeom>
        </p:spPr>
      </p:pic>
    </p:spTree>
    <p:extLst>
      <p:ext uri="{BB962C8B-B14F-4D97-AF65-F5344CB8AC3E}">
        <p14:creationId xmlns:p14="http://schemas.microsoft.com/office/powerpoint/2010/main" val="1488512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3F34CE1F-5242-62CC-2A88-8EB98D5CC1DF}"/>
              </a:ext>
            </a:extLst>
          </p:cNvPr>
          <p:cNvGraphicFramePr>
            <a:graphicFrameLocks noGrp="1"/>
          </p:cNvGraphicFramePr>
          <p:nvPr>
            <p:extLst>
              <p:ext uri="{D42A27DB-BD31-4B8C-83A1-F6EECF244321}">
                <p14:modId xmlns:p14="http://schemas.microsoft.com/office/powerpoint/2010/main" val="2191428468"/>
              </p:ext>
            </p:extLst>
          </p:nvPr>
        </p:nvGraphicFramePr>
        <p:xfrm>
          <a:off x="914277" y="3876335"/>
          <a:ext cx="10439544" cy="559741"/>
        </p:xfrm>
        <a:graphic>
          <a:graphicData uri="http://schemas.openxmlformats.org/drawingml/2006/table">
            <a:tbl>
              <a:tblPr firstRow="1" bandRow="1">
                <a:tableStyleId>{5940675A-B579-460E-94D1-54222C63F5DA}</a:tableStyleId>
              </a:tblPr>
              <a:tblGrid>
                <a:gridCol w="434981">
                  <a:extLst>
                    <a:ext uri="{9D8B030D-6E8A-4147-A177-3AD203B41FA5}">
                      <a16:colId xmlns:a16="http://schemas.microsoft.com/office/drawing/2014/main" val="182381461"/>
                    </a:ext>
                  </a:extLst>
                </a:gridCol>
                <a:gridCol w="434981">
                  <a:extLst>
                    <a:ext uri="{9D8B030D-6E8A-4147-A177-3AD203B41FA5}">
                      <a16:colId xmlns:a16="http://schemas.microsoft.com/office/drawing/2014/main" val="1431882765"/>
                    </a:ext>
                  </a:extLst>
                </a:gridCol>
                <a:gridCol w="434981">
                  <a:extLst>
                    <a:ext uri="{9D8B030D-6E8A-4147-A177-3AD203B41FA5}">
                      <a16:colId xmlns:a16="http://schemas.microsoft.com/office/drawing/2014/main" val="2998593696"/>
                    </a:ext>
                  </a:extLst>
                </a:gridCol>
                <a:gridCol w="434981">
                  <a:extLst>
                    <a:ext uri="{9D8B030D-6E8A-4147-A177-3AD203B41FA5}">
                      <a16:colId xmlns:a16="http://schemas.microsoft.com/office/drawing/2014/main" val="2409984505"/>
                    </a:ext>
                  </a:extLst>
                </a:gridCol>
                <a:gridCol w="434981">
                  <a:extLst>
                    <a:ext uri="{9D8B030D-6E8A-4147-A177-3AD203B41FA5}">
                      <a16:colId xmlns:a16="http://schemas.microsoft.com/office/drawing/2014/main" val="2472055640"/>
                    </a:ext>
                  </a:extLst>
                </a:gridCol>
                <a:gridCol w="434981">
                  <a:extLst>
                    <a:ext uri="{9D8B030D-6E8A-4147-A177-3AD203B41FA5}">
                      <a16:colId xmlns:a16="http://schemas.microsoft.com/office/drawing/2014/main" val="1143114834"/>
                    </a:ext>
                  </a:extLst>
                </a:gridCol>
                <a:gridCol w="434981">
                  <a:extLst>
                    <a:ext uri="{9D8B030D-6E8A-4147-A177-3AD203B41FA5}">
                      <a16:colId xmlns:a16="http://schemas.microsoft.com/office/drawing/2014/main" val="1526094768"/>
                    </a:ext>
                  </a:extLst>
                </a:gridCol>
                <a:gridCol w="434981">
                  <a:extLst>
                    <a:ext uri="{9D8B030D-6E8A-4147-A177-3AD203B41FA5}">
                      <a16:colId xmlns:a16="http://schemas.microsoft.com/office/drawing/2014/main" val="840938228"/>
                    </a:ext>
                  </a:extLst>
                </a:gridCol>
                <a:gridCol w="434981">
                  <a:extLst>
                    <a:ext uri="{9D8B030D-6E8A-4147-A177-3AD203B41FA5}">
                      <a16:colId xmlns:a16="http://schemas.microsoft.com/office/drawing/2014/main" val="3793262021"/>
                    </a:ext>
                  </a:extLst>
                </a:gridCol>
                <a:gridCol w="434981">
                  <a:extLst>
                    <a:ext uri="{9D8B030D-6E8A-4147-A177-3AD203B41FA5}">
                      <a16:colId xmlns:a16="http://schemas.microsoft.com/office/drawing/2014/main" val="2814094568"/>
                    </a:ext>
                  </a:extLst>
                </a:gridCol>
                <a:gridCol w="434981">
                  <a:extLst>
                    <a:ext uri="{9D8B030D-6E8A-4147-A177-3AD203B41FA5}">
                      <a16:colId xmlns:a16="http://schemas.microsoft.com/office/drawing/2014/main" val="4239689725"/>
                    </a:ext>
                  </a:extLst>
                </a:gridCol>
                <a:gridCol w="434981">
                  <a:extLst>
                    <a:ext uri="{9D8B030D-6E8A-4147-A177-3AD203B41FA5}">
                      <a16:colId xmlns:a16="http://schemas.microsoft.com/office/drawing/2014/main" val="2869517201"/>
                    </a:ext>
                  </a:extLst>
                </a:gridCol>
                <a:gridCol w="434981">
                  <a:extLst>
                    <a:ext uri="{9D8B030D-6E8A-4147-A177-3AD203B41FA5}">
                      <a16:colId xmlns:a16="http://schemas.microsoft.com/office/drawing/2014/main" val="2782275630"/>
                    </a:ext>
                  </a:extLst>
                </a:gridCol>
                <a:gridCol w="434981">
                  <a:extLst>
                    <a:ext uri="{9D8B030D-6E8A-4147-A177-3AD203B41FA5}">
                      <a16:colId xmlns:a16="http://schemas.microsoft.com/office/drawing/2014/main" val="2107548552"/>
                    </a:ext>
                  </a:extLst>
                </a:gridCol>
                <a:gridCol w="434981">
                  <a:extLst>
                    <a:ext uri="{9D8B030D-6E8A-4147-A177-3AD203B41FA5}">
                      <a16:colId xmlns:a16="http://schemas.microsoft.com/office/drawing/2014/main" val="3782634260"/>
                    </a:ext>
                  </a:extLst>
                </a:gridCol>
                <a:gridCol w="434981">
                  <a:extLst>
                    <a:ext uri="{9D8B030D-6E8A-4147-A177-3AD203B41FA5}">
                      <a16:colId xmlns:a16="http://schemas.microsoft.com/office/drawing/2014/main" val="397231715"/>
                    </a:ext>
                  </a:extLst>
                </a:gridCol>
                <a:gridCol w="434981">
                  <a:extLst>
                    <a:ext uri="{9D8B030D-6E8A-4147-A177-3AD203B41FA5}">
                      <a16:colId xmlns:a16="http://schemas.microsoft.com/office/drawing/2014/main" val="2886786308"/>
                    </a:ext>
                  </a:extLst>
                </a:gridCol>
                <a:gridCol w="434981">
                  <a:extLst>
                    <a:ext uri="{9D8B030D-6E8A-4147-A177-3AD203B41FA5}">
                      <a16:colId xmlns:a16="http://schemas.microsoft.com/office/drawing/2014/main" val="704732169"/>
                    </a:ext>
                  </a:extLst>
                </a:gridCol>
                <a:gridCol w="434981">
                  <a:extLst>
                    <a:ext uri="{9D8B030D-6E8A-4147-A177-3AD203B41FA5}">
                      <a16:colId xmlns:a16="http://schemas.microsoft.com/office/drawing/2014/main" val="2749655129"/>
                    </a:ext>
                  </a:extLst>
                </a:gridCol>
                <a:gridCol w="434981">
                  <a:extLst>
                    <a:ext uri="{9D8B030D-6E8A-4147-A177-3AD203B41FA5}">
                      <a16:colId xmlns:a16="http://schemas.microsoft.com/office/drawing/2014/main" val="1158252373"/>
                    </a:ext>
                  </a:extLst>
                </a:gridCol>
                <a:gridCol w="434981">
                  <a:extLst>
                    <a:ext uri="{9D8B030D-6E8A-4147-A177-3AD203B41FA5}">
                      <a16:colId xmlns:a16="http://schemas.microsoft.com/office/drawing/2014/main" val="89285242"/>
                    </a:ext>
                  </a:extLst>
                </a:gridCol>
                <a:gridCol w="434981">
                  <a:extLst>
                    <a:ext uri="{9D8B030D-6E8A-4147-A177-3AD203B41FA5}">
                      <a16:colId xmlns:a16="http://schemas.microsoft.com/office/drawing/2014/main" val="844316274"/>
                    </a:ext>
                  </a:extLst>
                </a:gridCol>
                <a:gridCol w="434981">
                  <a:extLst>
                    <a:ext uri="{9D8B030D-6E8A-4147-A177-3AD203B41FA5}">
                      <a16:colId xmlns:a16="http://schemas.microsoft.com/office/drawing/2014/main" val="1488370929"/>
                    </a:ext>
                  </a:extLst>
                </a:gridCol>
                <a:gridCol w="434981">
                  <a:extLst>
                    <a:ext uri="{9D8B030D-6E8A-4147-A177-3AD203B41FA5}">
                      <a16:colId xmlns:a16="http://schemas.microsoft.com/office/drawing/2014/main" val="455492455"/>
                    </a:ext>
                  </a:extLst>
                </a:gridCol>
              </a:tblGrid>
              <a:tr h="559741">
                <a:tc>
                  <a:txBody>
                    <a:bodyPr/>
                    <a:lstStyle/>
                    <a:p>
                      <a:endParaRPr lang="en-GB" noProof="0" dirty="0"/>
                    </a:p>
                  </a:txBody>
                  <a:tcPr>
                    <a:solidFill>
                      <a:srgbClr val="7030A0"/>
                    </a:solidFill>
                  </a:tcPr>
                </a:tc>
                <a:tc>
                  <a:txBody>
                    <a:bodyPr/>
                    <a:lstStyle/>
                    <a:p>
                      <a:endParaRPr lang="en-GB" noProof="0" dirty="0"/>
                    </a:p>
                  </a:txBody>
                  <a:tcPr>
                    <a:solidFill>
                      <a:srgbClr val="7030A0"/>
                    </a:solidFill>
                  </a:tcPr>
                </a:tc>
                <a:tc>
                  <a:txBody>
                    <a:bodyPr/>
                    <a:lstStyle/>
                    <a:p>
                      <a:endParaRPr lang="en-GB" noProof="0" dirty="0"/>
                    </a:p>
                  </a:txBody>
                  <a:tcPr>
                    <a:solidFill>
                      <a:srgbClr val="7030A0"/>
                    </a:solidFill>
                  </a:tcPr>
                </a:tc>
                <a:tc>
                  <a:txBody>
                    <a:bodyPr/>
                    <a:lstStyle/>
                    <a:p>
                      <a:endParaRPr lang="en-GB" noProof="0" dirty="0"/>
                    </a:p>
                  </a:txBody>
                  <a:tcPr>
                    <a:solidFill>
                      <a:schemeClr val="accent6"/>
                    </a:solidFill>
                  </a:tcPr>
                </a:tc>
                <a:tc>
                  <a:txBody>
                    <a:bodyPr/>
                    <a:lstStyle/>
                    <a:p>
                      <a:endParaRPr lang="en-GB" noProof="0" dirty="0"/>
                    </a:p>
                  </a:txBody>
                  <a:tcPr>
                    <a:solidFill>
                      <a:schemeClr val="accent6"/>
                    </a:solidFill>
                  </a:tcPr>
                </a:tc>
                <a:tc>
                  <a:txBody>
                    <a:bodyPr/>
                    <a:lstStyle/>
                    <a:p>
                      <a:endParaRPr lang="en-GB" noProof="0" dirty="0"/>
                    </a:p>
                  </a:txBody>
                  <a:tcPr>
                    <a:solidFill>
                      <a:schemeClr val="accent6"/>
                    </a:solidFill>
                  </a:tcPr>
                </a:tc>
                <a:tc>
                  <a:txBody>
                    <a:bodyPr/>
                    <a:lstStyle/>
                    <a:p>
                      <a:endParaRPr lang="en-GB" noProof="0" dirty="0"/>
                    </a:p>
                  </a:txBody>
                  <a:tcPr>
                    <a:solidFill>
                      <a:schemeClr val="accent6"/>
                    </a:solidFill>
                  </a:tcPr>
                </a:tc>
                <a:tc>
                  <a:txBody>
                    <a:bodyPr/>
                    <a:lstStyle/>
                    <a:p>
                      <a:endParaRPr lang="en-GB" noProof="0" dirty="0"/>
                    </a:p>
                  </a:txBody>
                  <a:tcPr>
                    <a:solidFill>
                      <a:schemeClr val="accent6"/>
                    </a:solidFill>
                  </a:tcPr>
                </a:tc>
                <a:tc>
                  <a:txBody>
                    <a:bodyPr/>
                    <a:lstStyle/>
                    <a:p>
                      <a:endParaRPr lang="en-GB" noProof="0" dirty="0"/>
                    </a:p>
                  </a:txBody>
                  <a:tcPr>
                    <a:solidFill>
                      <a:schemeClr val="accent6"/>
                    </a:solidFill>
                  </a:tcPr>
                </a:tc>
                <a:tc>
                  <a:txBody>
                    <a:bodyPr/>
                    <a:lstStyle/>
                    <a:p>
                      <a:endParaRPr lang="en-GB" noProof="0" dirty="0"/>
                    </a:p>
                  </a:txBody>
                  <a:tcPr>
                    <a:solidFill>
                      <a:schemeClr val="accent6"/>
                    </a:solidFill>
                  </a:tcPr>
                </a:tc>
                <a:tc>
                  <a:txBody>
                    <a:bodyPr/>
                    <a:lstStyle/>
                    <a:p>
                      <a:endParaRPr lang="en-GB" noProof="0" dirty="0"/>
                    </a:p>
                  </a:txBody>
                  <a:tcPr>
                    <a:solidFill>
                      <a:schemeClr val="accent6"/>
                    </a:solidFill>
                  </a:tcPr>
                </a:tc>
                <a:tc>
                  <a:txBody>
                    <a:bodyPr/>
                    <a:lstStyle/>
                    <a:p>
                      <a:endParaRPr lang="en-GB" noProof="0" dirty="0"/>
                    </a:p>
                  </a:txBody>
                  <a:tcPr>
                    <a:solidFill>
                      <a:schemeClr val="accent6"/>
                    </a:solidFill>
                  </a:tcPr>
                </a:tc>
                <a:tc>
                  <a:txBody>
                    <a:bodyPr/>
                    <a:lstStyle/>
                    <a:p>
                      <a:endParaRPr lang="en-GB" noProof="0" dirty="0"/>
                    </a:p>
                  </a:txBody>
                  <a:tcPr>
                    <a:solidFill>
                      <a:schemeClr val="accent6"/>
                    </a:solidFill>
                  </a:tcPr>
                </a:tc>
                <a:tc>
                  <a:txBody>
                    <a:bodyPr/>
                    <a:lstStyle/>
                    <a:p>
                      <a:endParaRPr lang="en-GB" noProof="0" dirty="0"/>
                    </a:p>
                  </a:txBody>
                  <a:tcPr>
                    <a:solidFill>
                      <a:schemeClr val="accent4"/>
                    </a:solidFill>
                  </a:tcPr>
                </a:tc>
                <a:tc>
                  <a:txBody>
                    <a:bodyPr/>
                    <a:lstStyle/>
                    <a:p>
                      <a:endParaRPr lang="en-GB" noProof="0" dirty="0"/>
                    </a:p>
                  </a:txBody>
                  <a:tcPr>
                    <a:solidFill>
                      <a:schemeClr val="accent4"/>
                    </a:solidFill>
                  </a:tcPr>
                </a:tc>
                <a:tc>
                  <a:txBody>
                    <a:bodyPr/>
                    <a:lstStyle/>
                    <a:p>
                      <a:endParaRPr lang="en-GB" noProof="0" dirty="0"/>
                    </a:p>
                  </a:txBody>
                  <a:tcPr>
                    <a:solidFill>
                      <a:schemeClr val="accent4"/>
                    </a:solidFill>
                  </a:tcPr>
                </a:tc>
                <a:tc>
                  <a:txBody>
                    <a:bodyPr/>
                    <a:lstStyle/>
                    <a:p>
                      <a:endParaRPr lang="en-GB" noProof="0" dirty="0"/>
                    </a:p>
                  </a:txBody>
                  <a:tcPr>
                    <a:solidFill>
                      <a:schemeClr val="accent4"/>
                    </a:solidFill>
                  </a:tcPr>
                </a:tc>
                <a:tc>
                  <a:txBody>
                    <a:bodyPr/>
                    <a:lstStyle/>
                    <a:p>
                      <a:endParaRPr lang="en-GB" noProof="0" dirty="0"/>
                    </a:p>
                  </a:txBody>
                  <a:tcPr>
                    <a:solidFill>
                      <a:schemeClr val="accent4"/>
                    </a:solidFill>
                  </a:tcPr>
                </a:tc>
                <a:tc>
                  <a:txBody>
                    <a:bodyPr/>
                    <a:lstStyle/>
                    <a:p>
                      <a:endParaRPr lang="en-GB" noProof="0" dirty="0"/>
                    </a:p>
                  </a:txBody>
                  <a:tcPr>
                    <a:solidFill>
                      <a:schemeClr val="accent4"/>
                    </a:solidFill>
                  </a:tcPr>
                </a:tc>
                <a:tc>
                  <a:txBody>
                    <a:bodyPr/>
                    <a:lstStyle/>
                    <a:p>
                      <a:endParaRPr lang="en-GB" noProof="0" dirty="0"/>
                    </a:p>
                  </a:txBody>
                  <a:tcPr>
                    <a:solidFill>
                      <a:schemeClr val="accent4"/>
                    </a:solidFill>
                  </a:tcPr>
                </a:tc>
                <a:tc>
                  <a:txBody>
                    <a:bodyPr/>
                    <a:lstStyle/>
                    <a:p>
                      <a:endParaRPr lang="en-GB" noProof="0" dirty="0"/>
                    </a:p>
                  </a:txBody>
                  <a:tcPr>
                    <a:solidFill>
                      <a:schemeClr val="accent4"/>
                    </a:solidFill>
                  </a:tcPr>
                </a:tc>
                <a:tc>
                  <a:txBody>
                    <a:bodyPr/>
                    <a:lstStyle/>
                    <a:p>
                      <a:endParaRPr lang="en-GB" noProof="0" dirty="0"/>
                    </a:p>
                  </a:txBody>
                  <a:tcPr>
                    <a:solidFill>
                      <a:schemeClr val="accent4"/>
                    </a:solidFill>
                  </a:tcPr>
                </a:tc>
                <a:tc>
                  <a:txBody>
                    <a:bodyPr/>
                    <a:lstStyle/>
                    <a:p>
                      <a:endParaRPr lang="en-GB" noProof="0" dirty="0"/>
                    </a:p>
                  </a:txBody>
                  <a:tcPr>
                    <a:solidFill>
                      <a:schemeClr val="accent4"/>
                    </a:solidFill>
                  </a:tcPr>
                </a:tc>
                <a:tc>
                  <a:txBody>
                    <a:bodyPr/>
                    <a:lstStyle/>
                    <a:p>
                      <a:endParaRPr lang="en-GB" noProof="0" dirty="0"/>
                    </a:p>
                  </a:txBody>
                  <a:tcPr>
                    <a:solidFill>
                      <a:schemeClr val="accent5"/>
                    </a:solidFill>
                  </a:tcPr>
                </a:tc>
                <a:extLst>
                  <a:ext uri="{0D108BD9-81ED-4DB2-BD59-A6C34878D82A}">
                    <a16:rowId xmlns:a16="http://schemas.microsoft.com/office/drawing/2014/main" val="591625835"/>
                  </a:ext>
                </a:extLst>
              </a:tr>
            </a:tbl>
          </a:graphicData>
        </a:graphic>
      </p:graphicFrame>
      <p:cxnSp>
        <p:nvCxnSpPr>
          <p:cNvPr id="3" name="Straight Arrow Connector 2">
            <a:extLst>
              <a:ext uri="{FF2B5EF4-FFF2-40B4-BE49-F238E27FC236}">
                <a16:creationId xmlns:a16="http://schemas.microsoft.com/office/drawing/2014/main" id="{4700D08A-E7DC-879D-37D5-EBA85DC05F02}"/>
              </a:ext>
            </a:extLst>
          </p:cNvPr>
          <p:cNvCxnSpPr>
            <a:cxnSpLocks/>
          </p:cNvCxnSpPr>
          <p:nvPr/>
        </p:nvCxnSpPr>
        <p:spPr>
          <a:xfrm>
            <a:off x="11087727" y="3080688"/>
            <a:ext cx="0" cy="79564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171CFBDD-FA9E-36E4-EFFA-2F321D001ECB}"/>
              </a:ext>
            </a:extLst>
          </p:cNvPr>
          <p:cNvSpPr txBox="1"/>
          <p:nvPr/>
        </p:nvSpPr>
        <p:spPr>
          <a:xfrm>
            <a:off x="10748945" y="2669161"/>
            <a:ext cx="1087391" cy="369332"/>
          </a:xfrm>
          <a:prstGeom prst="rect">
            <a:avLst/>
          </a:prstGeom>
          <a:noFill/>
        </p:spPr>
        <p:txBody>
          <a:bodyPr wrap="square" rtlCol="0">
            <a:spAutoFit/>
          </a:bodyPr>
          <a:lstStyle/>
          <a:p>
            <a:r>
              <a:rPr lang="en-GB" noProof="0" dirty="0"/>
              <a:t>Today</a:t>
            </a:r>
          </a:p>
        </p:txBody>
      </p:sp>
      <p:sp>
        <p:nvSpPr>
          <p:cNvPr id="5" name="TextBox 4">
            <a:extLst>
              <a:ext uri="{FF2B5EF4-FFF2-40B4-BE49-F238E27FC236}">
                <a16:creationId xmlns:a16="http://schemas.microsoft.com/office/drawing/2014/main" id="{E12A0DA5-7392-C834-7EFA-1D4D22B3689E}"/>
              </a:ext>
            </a:extLst>
          </p:cNvPr>
          <p:cNvSpPr txBox="1"/>
          <p:nvPr/>
        </p:nvSpPr>
        <p:spPr>
          <a:xfrm rot="5400000">
            <a:off x="10573053" y="4657907"/>
            <a:ext cx="720665" cy="276999"/>
          </a:xfrm>
          <a:prstGeom prst="rect">
            <a:avLst/>
          </a:prstGeom>
          <a:noFill/>
        </p:spPr>
        <p:txBody>
          <a:bodyPr wrap="square" rtlCol="0">
            <a:spAutoFit/>
          </a:bodyPr>
          <a:lstStyle/>
          <a:p>
            <a:r>
              <a:rPr lang="en-GB" sz="1200" noProof="0" dirty="0"/>
              <a:t>AD 2000</a:t>
            </a:r>
          </a:p>
        </p:txBody>
      </p:sp>
      <p:sp>
        <p:nvSpPr>
          <p:cNvPr id="6" name="TextBox 5">
            <a:extLst>
              <a:ext uri="{FF2B5EF4-FFF2-40B4-BE49-F238E27FC236}">
                <a16:creationId xmlns:a16="http://schemas.microsoft.com/office/drawing/2014/main" id="{08341F78-833C-8892-91B3-A0F0AAD679F7}"/>
              </a:ext>
            </a:extLst>
          </p:cNvPr>
          <p:cNvSpPr txBox="1"/>
          <p:nvPr/>
        </p:nvSpPr>
        <p:spPr>
          <a:xfrm rot="5400000">
            <a:off x="10136489" y="4657906"/>
            <a:ext cx="720665" cy="276999"/>
          </a:xfrm>
          <a:prstGeom prst="rect">
            <a:avLst/>
          </a:prstGeom>
          <a:noFill/>
        </p:spPr>
        <p:txBody>
          <a:bodyPr wrap="square" rtlCol="0">
            <a:spAutoFit/>
          </a:bodyPr>
          <a:lstStyle/>
          <a:p>
            <a:r>
              <a:rPr lang="en-GB" sz="1200" noProof="0" dirty="0"/>
              <a:t>AD 1900</a:t>
            </a:r>
          </a:p>
        </p:txBody>
      </p:sp>
      <p:sp>
        <p:nvSpPr>
          <p:cNvPr id="7" name="TextBox 6">
            <a:extLst>
              <a:ext uri="{FF2B5EF4-FFF2-40B4-BE49-F238E27FC236}">
                <a16:creationId xmlns:a16="http://schemas.microsoft.com/office/drawing/2014/main" id="{2F199167-8ED5-22A9-6AD8-D6901F4DF2C3}"/>
              </a:ext>
            </a:extLst>
          </p:cNvPr>
          <p:cNvSpPr txBox="1"/>
          <p:nvPr/>
        </p:nvSpPr>
        <p:spPr>
          <a:xfrm rot="5400000">
            <a:off x="9697333" y="4657905"/>
            <a:ext cx="720665" cy="276999"/>
          </a:xfrm>
          <a:prstGeom prst="rect">
            <a:avLst/>
          </a:prstGeom>
          <a:noFill/>
        </p:spPr>
        <p:txBody>
          <a:bodyPr wrap="square" rtlCol="0">
            <a:spAutoFit/>
          </a:bodyPr>
          <a:lstStyle/>
          <a:p>
            <a:r>
              <a:rPr lang="en-GB" sz="1200" noProof="0" dirty="0"/>
              <a:t>AD 1800</a:t>
            </a:r>
          </a:p>
        </p:txBody>
      </p:sp>
      <p:sp>
        <p:nvSpPr>
          <p:cNvPr id="8" name="TextBox 7">
            <a:extLst>
              <a:ext uri="{FF2B5EF4-FFF2-40B4-BE49-F238E27FC236}">
                <a16:creationId xmlns:a16="http://schemas.microsoft.com/office/drawing/2014/main" id="{A29974D1-0970-FBA1-076F-92768588B1E2}"/>
              </a:ext>
            </a:extLst>
          </p:cNvPr>
          <p:cNvSpPr txBox="1"/>
          <p:nvPr/>
        </p:nvSpPr>
        <p:spPr>
          <a:xfrm rot="5400000">
            <a:off x="9276897" y="4657904"/>
            <a:ext cx="720665" cy="276999"/>
          </a:xfrm>
          <a:prstGeom prst="rect">
            <a:avLst/>
          </a:prstGeom>
          <a:noFill/>
        </p:spPr>
        <p:txBody>
          <a:bodyPr wrap="square" rtlCol="0">
            <a:spAutoFit/>
          </a:bodyPr>
          <a:lstStyle/>
          <a:p>
            <a:r>
              <a:rPr lang="en-GB" sz="1200" noProof="0" dirty="0"/>
              <a:t>AD 1700</a:t>
            </a:r>
          </a:p>
        </p:txBody>
      </p:sp>
      <p:sp>
        <p:nvSpPr>
          <p:cNvPr id="9" name="TextBox 8">
            <a:extLst>
              <a:ext uri="{FF2B5EF4-FFF2-40B4-BE49-F238E27FC236}">
                <a16:creationId xmlns:a16="http://schemas.microsoft.com/office/drawing/2014/main" id="{4FB1A187-C3C1-A200-2AE3-E8534D0B957B}"/>
              </a:ext>
            </a:extLst>
          </p:cNvPr>
          <p:cNvSpPr txBox="1"/>
          <p:nvPr/>
        </p:nvSpPr>
        <p:spPr>
          <a:xfrm rot="5400000">
            <a:off x="8847101" y="4657903"/>
            <a:ext cx="720665" cy="276999"/>
          </a:xfrm>
          <a:prstGeom prst="rect">
            <a:avLst/>
          </a:prstGeom>
          <a:noFill/>
        </p:spPr>
        <p:txBody>
          <a:bodyPr wrap="square" rtlCol="0">
            <a:spAutoFit/>
          </a:bodyPr>
          <a:lstStyle/>
          <a:p>
            <a:r>
              <a:rPr lang="en-GB" sz="1200" noProof="0" dirty="0"/>
              <a:t>AD 1600</a:t>
            </a:r>
          </a:p>
        </p:txBody>
      </p:sp>
      <p:sp>
        <p:nvSpPr>
          <p:cNvPr id="10" name="TextBox 9">
            <a:extLst>
              <a:ext uri="{FF2B5EF4-FFF2-40B4-BE49-F238E27FC236}">
                <a16:creationId xmlns:a16="http://schemas.microsoft.com/office/drawing/2014/main" id="{FE4B8623-4A35-B77C-EDA4-572B74400E1B}"/>
              </a:ext>
            </a:extLst>
          </p:cNvPr>
          <p:cNvSpPr txBox="1"/>
          <p:nvPr/>
        </p:nvSpPr>
        <p:spPr>
          <a:xfrm rot="5400000">
            <a:off x="8401177" y="4657902"/>
            <a:ext cx="720665" cy="276999"/>
          </a:xfrm>
          <a:prstGeom prst="rect">
            <a:avLst/>
          </a:prstGeom>
          <a:noFill/>
        </p:spPr>
        <p:txBody>
          <a:bodyPr wrap="square" rtlCol="0">
            <a:spAutoFit/>
          </a:bodyPr>
          <a:lstStyle/>
          <a:p>
            <a:r>
              <a:rPr lang="en-GB" sz="1200" noProof="0" dirty="0"/>
              <a:t>AD 1500</a:t>
            </a:r>
          </a:p>
        </p:txBody>
      </p:sp>
      <p:sp>
        <p:nvSpPr>
          <p:cNvPr id="11" name="TextBox 10">
            <a:extLst>
              <a:ext uri="{FF2B5EF4-FFF2-40B4-BE49-F238E27FC236}">
                <a16:creationId xmlns:a16="http://schemas.microsoft.com/office/drawing/2014/main" id="{EC5617D7-C58F-63FC-E0EA-5C246D38E7ED}"/>
              </a:ext>
            </a:extLst>
          </p:cNvPr>
          <p:cNvSpPr txBox="1"/>
          <p:nvPr/>
        </p:nvSpPr>
        <p:spPr>
          <a:xfrm rot="5400000">
            <a:off x="7955253" y="4692622"/>
            <a:ext cx="720665" cy="276999"/>
          </a:xfrm>
          <a:prstGeom prst="rect">
            <a:avLst/>
          </a:prstGeom>
          <a:noFill/>
        </p:spPr>
        <p:txBody>
          <a:bodyPr wrap="square" rtlCol="0">
            <a:spAutoFit/>
          </a:bodyPr>
          <a:lstStyle/>
          <a:p>
            <a:r>
              <a:rPr lang="en-GB" sz="1200" noProof="0" dirty="0"/>
              <a:t>AD 1400</a:t>
            </a:r>
          </a:p>
        </p:txBody>
      </p:sp>
      <p:sp>
        <p:nvSpPr>
          <p:cNvPr id="12" name="TextBox 11">
            <a:extLst>
              <a:ext uri="{FF2B5EF4-FFF2-40B4-BE49-F238E27FC236}">
                <a16:creationId xmlns:a16="http://schemas.microsoft.com/office/drawing/2014/main" id="{8F9D263C-6621-AD7F-AEA0-6413B2ED1FCA}"/>
              </a:ext>
            </a:extLst>
          </p:cNvPr>
          <p:cNvSpPr txBox="1"/>
          <p:nvPr/>
        </p:nvSpPr>
        <p:spPr>
          <a:xfrm rot="5400000">
            <a:off x="7550945" y="4692622"/>
            <a:ext cx="720665" cy="276999"/>
          </a:xfrm>
          <a:prstGeom prst="rect">
            <a:avLst/>
          </a:prstGeom>
          <a:noFill/>
        </p:spPr>
        <p:txBody>
          <a:bodyPr wrap="square" rtlCol="0">
            <a:spAutoFit/>
          </a:bodyPr>
          <a:lstStyle/>
          <a:p>
            <a:r>
              <a:rPr lang="en-GB" sz="1200" noProof="0" dirty="0"/>
              <a:t>AD 1300</a:t>
            </a:r>
          </a:p>
        </p:txBody>
      </p:sp>
      <p:sp>
        <p:nvSpPr>
          <p:cNvPr id="13" name="Rectangle 12">
            <a:extLst>
              <a:ext uri="{FF2B5EF4-FFF2-40B4-BE49-F238E27FC236}">
                <a16:creationId xmlns:a16="http://schemas.microsoft.com/office/drawing/2014/main" id="{6378EFB2-6985-1CF6-24E3-7E308285DDB8}"/>
              </a:ext>
            </a:extLst>
          </p:cNvPr>
          <p:cNvSpPr/>
          <p:nvPr/>
        </p:nvSpPr>
        <p:spPr>
          <a:xfrm>
            <a:off x="10687159" y="3195275"/>
            <a:ext cx="96441" cy="638865"/>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14" name="TextBox 13">
            <a:extLst>
              <a:ext uri="{FF2B5EF4-FFF2-40B4-BE49-F238E27FC236}">
                <a16:creationId xmlns:a16="http://schemas.microsoft.com/office/drawing/2014/main" id="{1FAF2939-6AA4-4A1B-3085-999EEAE66E97}"/>
              </a:ext>
            </a:extLst>
          </p:cNvPr>
          <p:cNvSpPr txBox="1"/>
          <p:nvPr/>
        </p:nvSpPr>
        <p:spPr>
          <a:xfrm rot="5400000">
            <a:off x="7095661" y="4657901"/>
            <a:ext cx="720665" cy="276999"/>
          </a:xfrm>
          <a:prstGeom prst="rect">
            <a:avLst/>
          </a:prstGeom>
          <a:noFill/>
        </p:spPr>
        <p:txBody>
          <a:bodyPr wrap="square" rtlCol="0">
            <a:spAutoFit/>
          </a:bodyPr>
          <a:lstStyle/>
          <a:p>
            <a:r>
              <a:rPr lang="en-GB" sz="1200" noProof="0" dirty="0"/>
              <a:t>AD 1200</a:t>
            </a:r>
          </a:p>
        </p:txBody>
      </p:sp>
      <p:sp>
        <p:nvSpPr>
          <p:cNvPr id="15" name="TextBox 14">
            <a:extLst>
              <a:ext uri="{FF2B5EF4-FFF2-40B4-BE49-F238E27FC236}">
                <a16:creationId xmlns:a16="http://schemas.microsoft.com/office/drawing/2014/main" id="{A89A5217-A199-FEDB-337D-E8377B19A2F5}"/>
              </a:ext>
            </a:extLst>
          </p:cNvPr>
          <p:cNvSpPr txBox="1"/>
          <p:nvPr/>
        </p:nvSpPr>
        <p:spPr>
          <a:xfrm rot="5400000">
            <a:off x="6665865" y="4657901"/>
            <a:ext cx="720665" cy="276999"/>
          </a:xfrm>
          <a:prstGeom prst="rect">
            <a:avLst/>
          </a:prstGeom>
          <a:noFill/>
        </p:spPr>
        <p:txBody>
          <a:bodyPr wrap="square" rtlCol="0">
            <a:spAutoFit/>
          </a:bodyPr>
          <a:lstStyle/>
          <a:p>
            <a:r>
              <a:rPr lang="en-GB" sz="1200" noProof="0" dirty="0"/>
              <a:t>AD 1100</a:t>
            </a:r>
          </a:p>
        </p:txBody>
      </p:sp>
      <p:sp>
        <p:nvSpPr>
          <p:cNvPr id="16" name="TextBox 15">
            <a:extLst>
              <a:ext uri="{FF2B5EF4-FFF2-40B4-BE49-F238E27FC236}">
                <a16:creationId xmlns:a16="http://schemas.microsoft.com/office/drawing/2014/main" id="{A3530E0E-5DF5-9BC1-862E-F546E4A9F08A}"/>
              </a:ext>
            </a:extLst>
          </p:cNvPr>
          <p:cNvSpPr txBox="1"/>
          <p:nvPr/>
        </p:nvSpPr>
        <p:spPr>
          <a:xfrm rot="5400000">
            <a:off x="6210582" y="4692621"/>
            <a:ext cx="720665" cy="276999"/>
          </a:xfrm>
          <a:prstGeom prst="rect">
            <a:avLst/>
          </a:prstGeom>
          <a:noFill/>
        </p:spPr>
        <p:txBody>
          <a:bodyPr wrap="square" rtlCol="0">
            <a:spAutoFit/>
          </a:bodyPr>
          <a:lstStyle/>
          <a:p>
            <a:r>
              <a:rPr lang="en-GB" sz="1200" noProof="0" dirty="0"/>
              <a:t>AD 1000</a:t>
            </a:r>
          </a:p>
        </p:txBody>
      </p:sp>
      <p:sp>
        <p:nvSpPr>
          <p:cNvPr id="17" name="TextBox 16">
            <a:extLst>
              <a:ext uri="{FF2B5EF4-FFF2-40B4-BE49-F238E27FC236}">
                <a16:creationId xmlns:a16="http://schemas.microsoft.com/office/drawing/2014/main" id="{6DF50B1F-ABC6-2F78-1677-09FFA956B5DE}"/>
              </a:ext>
            </a:extLst>
          </p:cNvPr>
          <p:cNvSpPr txBox="1"/>
          <p:nvPr/>
        </p:nvSpPr>
        <p:spPr>
          <a:xfrm rot="5400000">
            <a:off x="5791067" y="4692625"/>
            <a:ext cx="720665" cy="276999"/>
          </a:xfrm>
          <a:prstGeom prst="rect">
            <a:avLst/>
          </a:prstGeom>
          <a:noFill/>
        </p:spPr>
        <p:txBody>
          <a:bodyPr wrap="square" rtlCol="0">
            <a:spAutoFit/>
          </a:bodyPr>
          <a:lstStyle/>
          <a:p>
            <a:r>
              <a:rPr lang="en-GB" sz="1200" noProof="0" dirty="0"/>
              <a:t>AD 900</a:t>
            </a:r>
          </a:p>
        </p:txBody>
      </p:sp>
      <p:sp>
        <p:nvSpPr>
          <p:cNvPr id="18" name="TextBox 17">
            <a:extLst>
              <a:ext uri="{FF2B5EF4-FFF2-40B4-BE49-F238E27FC236}">
                <a16:creationId xmlns:a16="http://schemas.microsoft.com/office/drawing/2014/main" id="{7108542A-B80A-87AD-EC27-880AFE9D6A5B}"/>
              </a:ext>
            </a:extLst>
          </p:cNvPr>
          <p:cNvSpPr txBox="1"/>
          <p:nvPr/>
        </p:nvSpPr>
        <p:spPr>
          <a:xfrm rot="5400000">
            <a:off x="5351911" y="4692624"/>
            <a:ext cx="720665" cy="276999"/>
          </a:xfrm>
          <a:prstGeom prst="rect">
            <a:avLst/>
          </a:prstGeom>
          <a:noFill/>
        </p:spPr>
        <p:txBody>
          <a:bodyPr wrap="square" rtlCol="0">
            <a:spAutoFit/>
          </a:bodyPr>
          <a:lstStyle/>
          <a:p>
            <a:r>
              <a:rPr lang="en-GB" sz="1200" noProof="0" dirty="0"/>
              <a:t>AD 800</a:t>
            </a:r>
          </a:p>
        </p:txBody>
      </p:sp>
      <p:sp>
        <p:nvSpPr>
          <p:cNvPr id="19" name="TextBox 18">
            <a:extLst>
              <a:ext uri="{FF2B5EF4-FFF2-40B4-BE49-F238E27FC236}">
                <a16:creationId xmlns:a16="http://schemas.microsoft.com/office/drawing/2014/main" id="{E71E6B2E-1DE7-EC8C-5E94-F6F783F03839}"/>
              </a:ext>
            </a:extLst>
          </p:cNvPr>
          <p:cNvSpPr txBox="1"/>
          <p:nvPr/>
        </p:nvSpPr>
        <p:spPr>
          <a:xfrm rot="5400000">
            <a:off x="4931475" y="4692623"/>
            <a:ext cx="720665" cy="276999"/>
          </a:xfrm>
          <a:prstGeom prst="rect">
            <a:avLst/>
          </a:prstGeom>
          <a:noFill/>
        </p:spPr>
        <p:txBody>
          <a:bodyPr wrap="square" rtlCol="0">
            <a:spAutoFit/>
          </a:bodyPr>
          <a:lstStyle/>
          <a:p>
            <a:r>
              <a:rPr lang="en-GB" sz="1200" noProof="0" dirty="0"/>
              <a:t>AD 700</a:t>
            </a:r>
          </a:p>
        </p:txBody>
      </p:sp>
      <p:sp>
        <p:nvSpPr>
          <p:cNvPr id="20" name="TextBox 19">
            <a:extLst>
              <a:ext uri="{FF2B5EF4-FFF2-40B4-BE49-F238E27FC236}">
                <a16:creationId xmlns:a16="http://schemas.microsoft.com/office/drawing/2014/main" id="{0ADE5350-4A3F-380D-ACF7-0A4823941A13}"/>
              </a:ext>
            </a:extLst>
          </p:cNvPr>
          <p:cNvSpPr txBox="1"/>
          <p:nvPr/>
        </p:nvSpPr>
        <p:spPr>
          <a:xfrm rot="5400000">
            <a:off x="4501679" y="4692622"/>
            <a:ext cx="720665" cy="276999"/>
          </a:xfrm>
          <a:prstGeom prst="rect">
            <a:avLst/>
          </a:prstGeom>
          <a:noFill/>
        </p:spPr>
        <p:txBody>
          <a:bodyPr wrap="square" rtlCol="0">
            <a:spAutoFit/>
          </a:bodyPr>
          <a:lstStyle/>
          <a:p>
            <a:r>
              <a:rPr lang="en-GB" sz="1200" noProof="0" dirty="0"/>
              <a:t>AD 600</a:t>
            </a:r>
          </a:p>
        </p:txBody>
      </p:sp>
      <p:sp>
        <p:nvSpPr>
          <p:cNvPr id="21" name="TextBox 20">
            <a:extLst>
              <a:ext uri="{FF2B5EF4-FFF2-40B4-BE49-F238E27FC236}">
                <a16:creationId xmlns:a16="http://schemas.microsoft.com/office/drawing/2014/main" id="{9DDE804C-BD8E-0CD9-31F6-1FB70F0E579D}"/>
              </a:ext>
            </a:extLst>
          </p:cNvPr>
          <p:cNvSpPr txBox="1"/>
          <p:nvPr/>
        </p:nvSpPr>
        <p:spPr>
          <a:xfrm rot="5400000">
            <a:off x="4055755" y="4692621"/>
            <a:ext cx="720665" cy="276999"/>
          </a:xfrm>
          <a:prstGeom prst="rect">
            <a:avLst/>
          </a:prstGeom>
          <a:noFill/>
        </p:spPr>
        <p:txBody>
          <a:bodyPr wrap="square" rtlCol="0">
            <a:spAutoFit/>
          </a:bodyPr>
          <a:lstStyle/>
          <a:p>
            <a:r>
              <a:rPr lang="en-GB" sz="1200" noProof="0" dirty="0"/>
              <a:t>AD 500</a:t>
            </a:r>
          </a:p>
        </p:txBody>
      </p:sp>
      <p:sp>
        <p:nvSpPr>
          <p:cNvPr id="22" name="TextBox 21">
            <a:extLst>
              <a:ext uri="{FF2B5EF4-FFF2-40B4-BE49-F238E27FC236}">
                <a16:creationId xmlns:a16="http://schemas.microsoft.com/office/drawing/2014/main" id="{CA557BD3-0DAA-2A2B-FFE5-EAC7A433B711}"/>
              </a:ext>
            </a:extLst>
          </p:cNvPr>
          <p:cNvSpPr txBox="1"/>
          <p:nvPr/>
        </p:nvSpPr>
        <p:spPr>
          <a:xfrm rot="5400000">
            <a:off x="3609831" y="4727341"/>
            <a:ext cx="720665" cy="276999"/>
          </a:xfrm>
          <a:prstGeom prst="rect">
            <a:avLst/>
          </a:prstGeom>
          <a:noFill/>
        </p:spPr>
        <p:txBody>
          <a:bodyPr wrap="square" rtlCol="0">
            <a:spAutoFit/>
          </a:bodyPr>
          <a:lstStyle/>
          <a:p>
            <a:r>
              <a:rPr lang="en-GB" sz="1200" noProof="0" dirty="0"/>
              <a:t>AD 400</a:t>
            </a:r>
          </a:p>
        </p:txBody>
      </p:sp>
      <p:sp>
        <p:nvSpPr>
          <p:cNvPr id="23" name="TextBox 22">
            <a:extLst>
              <a:ext uri="{FF2B5EF4-FFF2-40B4-BE49-F238E27FC236}">
                <a16:creationId xmlns:a16="http://schemas.microsoft.com/office/drawing/2014/main" id="{EA4DC429-3DCD-5EA2-DBAC-1D1A202268B3}"/>
              </a:ext>
            </a:extLst>
          </p:cNvPr>
          <p:cNvSpPr txBox="1"/>
          <p:nvPr/>
        </p:nvSpPr>
        <p:spPr>
          <a:xfrm rot="5400000">
            <a:off x="3205523" y="4727341"/>
            <a:ext cx="720665" cy="276999"/>
          </a:xfrm>
          <a:prstGeom prst="rect">
            <a:avLst/>
          </a:prstGeom>
          <a:noFill/>
        </p:spPr>
        <p:txBody>
          <a:bodyPr wrap="square" rtlCol="0">
            <a:spAutoFit/>
          </a:bodyPr>
          <a:lstStyle/>
          <a:p>
            <a:r>
              <a:rPr lang="en-GB" sz="1200" noProof="0" dirty="0"/>
              <a:t>AD 300</a:t>
            </a:r>
          </a:p>
        </p:txBody>
      </p:sp>
      <p:sp>
        <p:nvSpPr>
          <p:cNvPr id="24" name="TextBox 23">
            <a:extLst>
              <a:ext uri="{FF2B5EF4-FFF2-40B4-BE49-F238E27FC236}">
                <a16:creationId xmlns:a16="http://schemas.microsoft.com/office/drawing/2014/main" id="{A349BA36-93F9-3F2C-6907-3FCF62931D41}"/>
              </a:ext>
            </a:extLst>
          </p:cNvPr>
          <p:cNvSpPr txBox="1"/>
          <p:nvPr/>
        </p:nvSpPr>
        <p:spPr>
          <a:xfrm rot="5400000">
            <a:off x="2750239" y="4692620"/>
            <a:ext cx="720665" cy="276999"/>
          </a:xfrm>
          <a:prstGeom prst="rect">
            <a:avLst/>
          </a:prstGeom>
          <a:noFill/>
        </p:spPr>
        <p:txBody>
          <a:bodyPr wrap="square" rtlCol="0">
            <a:spAutoFit/>
          </a:bodyPr>
          <a:lstStyle/>
          <a:p>
            <a:r>
              <a:rPr lang="en-GB" sz="1200" noProof="0" dirty="0"/>
              <a:t>AD 200</a:t>
            </a:r>
          </a:p>
        </p:txBody>
      </p:sp>
      <p:sp>
        <p:nvSpPr>
          <p:cNvPr id="25" name="TextBox 24">
            <a:extLst>
              <a:ext uri="{FF2B5EF4-FFF2-40B4-BE49-F238E27FC236}">
                <a16:creationId xmlns:a16="http://schemas.microsoft.com/office/drawing/2014/main" id="{9B595064-8694-AD62-1C32-0EB90CAF2141}"/>
              </a:ext>
            </a:extLst>
          </p:cNvPr>
          <p:cNvSpPr txBox="1"/>
          <p:nvPr/>
        </p:nvSpPr>
        <p:spPr>
          <a:xfrm rot="5400000">
            <a:off x="2320443" y="4692620"/>
            <a:ext cx="720665" cy="276999"/>
          </a:xfrm>
          <a:prstGeom prst="rect">
            <a:avLst/>
          </a:prstGeom>
          <a:noFill/>
        </p:spPr>
        <p:txBody>
          <a:bodyPr wrap="square" rtlCol="0">
            <a:spAutoFit/>
          </a:bodyPr>
          <a:lstStyle/>
          <a:p>
            <a:r>
              <a:rPr lang="en-GB" sz="1200" noProof="0" dirty="0"/>
              <a:t>AD 100</a:t>
            </a:r>
          </a:p>
        </p:txBody>
      </p:sp>
      <p:sp>
        <p:nvSpPr>
          <p:cNvPr id="26" name="TextBox 25">
            <a:extLst>
              <a:ext uri="{FF2B5EF4-FFF2-40B4-BE49-F238E27FC236}">
                <a16:creationId xmlns:a16="http://schemas.microsoft.com/office/drawing/2014/main" id="{548357FB-3CF7-8195-B56E-88DC912939D3}"/>
              </a:ext>
            </a:extLst>
          </p:cNvPr>
          <p:cNvSpPr txBox="1"/>
          <p:nvPr/>
        </p:nvSpPr>
        <p:spPr>
          <a:xfrm rot="5400000">
            <a:off x="1865160" y="4727340"/>
            <a:ext cx="720665" cy="276999"/>
          </a:xfrm>
          <a:prstGeom prst="rect">
            <a:avLst/>
          </a:prstGeom>
          <a:noFill/>
        </p:spPr>
        <p:txBody>
          <a:bodyPr wrap="square" rtlCol="0">
            <a:spAutoFit/>
          </a:bodyPr>
          <a:lstStyle/>
          <a:p>
            <a:r>
              <a:rPr lang="en-GB" sz="1200" noProof="0" dirty="0"/>
              <a:t>AD 1</a:t>
            </a:r>
          </a:p>
        </p:txBody>
      </p:sp>
      <p:sp>
        <p:nvSpPr>
          <p:cNvPr id="27" name="TextBox 26">
            <a:extLst>
              <a:ext uri="{FF2B5EF4-FFF2-40B4-BE49-F238E27FC236}">
                <a16:creationId xmlns:a16="http://schemas.microsoft.com/office/drawing/2014/main" id="{87F61E43-436E-F257-AF40-F500B4904E59}"/>
              </a:ext>
            </a:extLst>
          </p:cNvPr>
          <p:cNvSpPr txBox="1"/>
          <p:nvPr/>
        </p:nvSpPr>
        <p:spPr>
          <a:xfrm rot="5400000">
            <a:off x="1425686" y="4727340"/>
            <a:ext cx="720665" cy="276999"/>
          </a:xfrm>
          <a:prstGeom prst="rect">
            <a:avLst/>
          </a:prstGeom>
          <a:noFill/>
        </p:spPr>
        <p:txBody>
          <a:bodyPr wrap="square" rtlCol="0">
            <a:spAutoFit/>
          </a:bodyPr>
          <a:lstStyle/>
          <a:p>
            <a:r>
              <a:rPr lang="en-GB" sz="1200" noProof="0" dirty="0"/>
              <a:t>100 BC</a:t>
            </a:r>
          </a:p>
        </p:txBody>
      </p:sp>
      <p:sp>
        <p:nvSpPr>
          <p:cNvPr id="28" name="TextBox 27">
            <a:extLst>
              <a:ext uri="{FF2B5EF4-FFF2-40B4-BE49-F238E27FC236}">
                <a16:creationId xmlns:a16="http://schemas.microsoft.com/office/drawing/2014/main" id="{F7793427-3AB2-0089-F977-4D9E0FA6EC1E}"/>
              </a:ext>
            </a:extLst>
          </p:cNvPr>
          <p:cNvSpPr txBox="1"/>
          <p:nvPr/>
        </p:nvSpPr>
        <p:spPr>
          <a:xfrm rot="5400000">
            <a:off x="998657" y="4727339"/>
            <a:ext cx="720665" cy="276999"/>
          </a:xfrm>
          <a:prstGeom prst="rect">
            <a:avLst/>
          </a:prstGeom>
          <a:noFill/>
        </p:spPr>
        <p:txBody>
          <a:bodyPr wrap="square" rtlCol="0">
            <a:spAutoFit/>
          </a:bodyPr>
          <a:lstStyle/>
          <a:p>
            <a:r>
              <a:rPr lang="en-GB" sz="1200" noProof="0" dirty="0"/>
              <a:t>200 BC</a:t>
            </a:r>
          </a:p>
        </p:txBody>
      </p:sp>
      <p:sp>
        <p:nvSpPr>
          <p:cNvPr id="29" name="TextBox 28">
            <a:extLst>
              <a:ext uri="{FF2B5EF4-FFF2-40B4-BE49-F238E27FC236}">
                <a16:creationId xmlns:a16="http://schemas.microsoft.com/office/drawing/2014/main" id="{A5691C1A-0066-B7E1-2615-001EDE86BFBE}"/>
              </a:ext>
            </a:extLst>
          </p:cNvPr>
          <p:cNvSpPr txBox="1"/>
          <p:nvPr/>
        </p:nvSpPr>
        <p:spPr>
          <a:xfrm>
            <a:off x="741405" y="432486"/>
            <a:ext cx="9304638" cy="769441"/>
          </a:xfrm>
          <a:prstGeom prst="rect">
            <a:avLst/>
          </a:prstGeom>
          <a:noFill/>
        </p:spPr>
        <p:txBody>
          <a:bodyPr wrap="square" rtlCol="0">
            <a:spAutoFit/>
          </a:bodyPr>
          <a:lstStyle/>
          <a:p>
            <a:r>
              <a:rPr lang="en-GB" sz="4400" b="1" u="sng" noProof="0" dirty="0"/>
              <a:t>When was the Bristol Bus Boycott?</a:t>
            </a:r>
          </a:p>
        </p:txBody>
      </p:sp>
      <p:sp>
        <p:nvSpPr>
          <p:cNvPr id="30" name="TextBox 29">
            <a:extLst>
              <a:ext uri="{FF2B5EF4-FFF2-40B4-BE49-F238E27FC236}">
                <a16:creationId xmlns:a16="http://schemas.microsoft.com/office/drawing/2014/main" id="{24726A7F-60A0-DA47-0A6E-552A128B1FB3}"/>
              </a:ext>
            </a:extLst>
          </p:cNvPr>
          <p:cNvSpPr txBox="1"/>
          <p:nvPr/>
        </p:nvSpPr>
        <p:spPr>
          <a:xfrm>
            <a:off x="7769468" y="2039769"/>
            <a:ext cx="2709217" cy="646331"/>
          </a:xfrm>
          <a:prstGeom prst="rect">
            <a:avLst/>
          </a:prstGeom>
          <a:solidFill>
            <a:srgbClr val="FF0000"/>
          </a:solidFill>
        </p:spPr>
        <p:txBody>
          <a:bodyPr wrap="square" rtlCol="0">
            <a:spAutoFit/>
          </a:bodyPr>
          <a:lstStyle/>
          <a:p>
            <a:pPr algn="ctr"/>
            <a:r>
              <a:rPr lang="en-GB" noProof="0" dirty="0"/>
              <a:t>Bristol Bus Boycott</a:t>
            </a:r>
          </a:p>
          <a:p>
            <a:pPr algn="ctr"/>
            <a:r>
              <a:rPr lang="en-GB" noProof="0" dirty="0"/>
              <a:t>1963</a:t>
            </a:r>
          </a:p>
        </p:txBody>
      </p:sp>
      <p:cxnSp>
        <p:nvCxnSpPr>
          <p:cNvPr id="31" name="Straight Arrow Connector 30">
            <a:extLst>
              <a:ext uri="{FF2B5EF4-FFF2-40B4-BE49-F238E27FC236}">
                <a16:creationId xmlns:a16="http://schemas.microsoft.com/office/drawing/2014/main" id="{9F47D87E-C3AF-C033-9294-52A0B26D42CA}"/>
              </a:ext>
            </a:extLst>
          </p:cNvPr>
          <p:cNvCxnSpPr>
            <a:cxnSpLocks/>
            <a:stCxn id="30" idx="2"/>
            <a:endCxn id="13" idx="0"/>
          </p:cNvCxnSpPr>
          <p:nvPr/>
        </p:nvCxnSpPr>
        <p:spPr>
          <a:xfrm>
            <a:off x="9124077" y="2686100"/>
            <a:ext cx="1611303" cy="5091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8E679217-5029-8D20-43E9-BEB918EEE6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01183" y="284203"/>
            <a:ext cx="1322173" cy="1322173"/>
          </a:xfrm>
          <a:prstGeom prst="rect">
            <a:avLst/>
          </a:prstGeom>
        </p:spPr>
      </p:pic>
    </p:spTree>
    <p:extLst>
      <p:ext uri="{BB962C8B-B14F-4D97-AF65-F5344CB8AC3E}">
        <p14:creationId xmlns:p14="http://schemas.microsoft.com/office/powerpoint/2010/main" val="3267430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713C8999-4327-6609-F29C-C95CAAC22203}"/>
              </a:ext>
            </a:extLst>
          </p:cNvPr>
          <p:cNvSpPr txBox="1"/>
          <p:nvPr/>
        </p:nvSpPr>
        <p:spPr>
          <a:xfrm>
            <a:off x="580768" y="1595216"/>
            <a:ext cx="6098058" cy="4401205"/>
          </a:xfrm>
          <a:prstGeom prst="rect">
            <a:avLst/>
          </a:prstGeom>
          <a:noFill/>
        </p:spPr>
        <p:txBody>
          <a:bodyPr wrap="square">
            <a:spAutoFit/>
          </a:bodyPr>
          <a:lstStyle/>
          <a:p>
            <a:r>
              <a:rPr lang="en-GB" sz="2800" noProof="0" dirty="0"/>
              <a:t>Bristol is a city in England that has been a busy port for hundreds of year. </a:t>
            </a:r>
          </a:p>
          <a:p>
            <a:r>
              <a:rPr lang="en-GB" sz="2800" noProof="0" dirty="0"/>
              <a:t> </a:t>
            </a:r>
          </a:p>
          <a:p>
            <a:r>
              <a:rPr lang="en-GB" sz="2800" noProof="0" dirty="0"/>
              <a:t>After the end of World War Two in 1945, many </a:t>
            </a:r>
            <a:r>
              <a:rPr lang="en-GB" sz="2800" b="1" noProof="0" dirty="0"/>
              <a:t>people migrated to the UK to help rebuild Britain</a:t>
            </a:r>
            <a:r>
              <a:rPr lang="en-GB" sz="2800" noProof="0" dirty="0"/>
              <a:t>. This included people from the West Indies (the Caribbean).  This resulted in a large community of people from the West Indies settling in </a:t>
            </a:r>
            <a:r>
              <a:rPr lang="en-GB" sz="2800" b="1" noProof="0" dirty="0"/>
              <a:t>Bristol</a:t>
            </a:r>
            <a:r>
              <a:rPr lang="en-GB" sz="2800" noProof="0" dirty="0"/>
              <a:t>.</a:t>
            </a:r>
          </a:p>
        </p:txBody>
      </p:sp>
      <p:sp>
        <p:nvSpPr>
          <p:cNvPr id="36" name="TextBox 35">
            <a:extLst>
              <a:ext uri="{FF2B5EF4-FFF2-40B4-BE49-F238E27FC236}">
                <a16:creationId xmlns:a16="http://schemas.microsoft.com/office/drawing/2014/main" id="{560C37D4-FEA9-2DFF-E314-8F215CFC1CB0}"/>
              </a:ext>
            </a:extLst>
          </p:cNvPr>
          <p:cNvSpPr txBox="1"/>
          <p:nvPr/>
        </p:nvSpPr>
        <p:spPr>
          <a:xfrm>
            <a:off x="580768" y="296562"/>
            <a:ext cx="5362832" cy="769441"/>
          </a:xfrm>
          <a:prstGeom prst="rect">
            <a:avLst/>
          </a:prstGeom>
          <a:noFill/>
        </p:spPr>
        <p:txBody>
          <a:bodyPr wrap="square" rtlCol="0">
            <a:spAutoFit/>
          </a:bodyPr>
          <a:lstStyle/>
          <a:p>
            <a:r>
              <a:rPr lang="en-GB" sz="4400" b="1" u="sng" noProof="0" dirty="0"/>
              <a:t>Background</a:t>
            </a:r>
          </a:p>
        </p:txBody>
      </p:sp>
      <p:pic>
        <p:nvPicPr>
          <p:cNvPr id="38" name="Picture 37">
            <a:extLst>
              <a:ext uri="{FF2B5EF4-FFF2-40B4-BE49-F238E27FC236}">
                <a16:creationId xmlns:a16="http://schemas.microsoft.com/office/drawing/2014/main" id="{624836A1-4149-2DCF-350D-829B1783F9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0718" y="849222"/>
            <a:ext cx="4460610" cy="5297701"/>
          </a:xfrm>
          <a:prstGeom prst="rect">
            <a:avLst/>
          </a:prstGeom>
        </p:spPr>
      </p:pic>
      <p:sp>
        <p:nvSpPr>
          <p:cNvPr id="39" name="TextBox 38">
            <a:extLst>
              <a:ext uri="{FF2B5EF4-FFF2-40B4-BE49-F238E27FC236}">
                <a16:creationId xmlns:a16="http://schemas.microsoft.com/office/drawing/2014/main" id="{ACB7BB58-3FDD-73AE-34C2-591FDA96FD9D}"/>
              </a:ext>
            </a:extLst>
          </p:cNvPr>
          <p:cNvSpPr txBox="1"/>
          <p:nvPr/>
        </p:nvSpPr>
        <p:spPr>
          <a:xfrm>
            <a:off x="8987298" y="4373606"/>
            <a:ext cx="1149179" cy="369332"/>
          </a:xfrm>
          <a:prstGeom prst="rect">
            <a:avLst/>
          </a:prstGeom>
          <a:noFill/>
        </p:spPr>
        <p:txBody>
          <a:bodyPr wrap="square" rtlCol="0">
            <a:spAutoFit/>
          </a:bodyPr>
          <a:lstStyle/>
          <a:p>
            <a:r>
              <a:rPr lang="en-GB" noProof="0" dirty="0"/>
              <a:t>Bristol</a:t>
            </a:r>
          </a:p>
        </p:txBody>
      </p:sp>
    </p:spTree>
    <p:extLst>
      <p:ext uri="{BB962C8B-B14F-4D97-AF65-F5344CB8AC3E}">
        <p14:creationId xmlns:p14="http://schemas.microsoft.com/office/powerpoint/2010/main" val="4247398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AC5FA49-40C6-2F11-6F9E-B2C9ACACD09C}"/>
              </a:ext>
            </a:extLst>
          </p:cNvPr>
          <p:cNvSpPr txBox="1"/>
          <p:nvPr/>
        </p:nvSpPr>
        <p:spPr>
          <a:xfrm>
            <a:off x="850557" y="1904136"/>
            <a:ext cx="10490886" cy="3539430"/>
          </a:xfrm>
          <a:prstGeom prst="rect">
            <a:avLst/>
          </a:prstGeom>
          <a:noFill/>
        </p:spPr>
        <p:txBody>
          <a:bodyPr wrap="square">
            <a:spAutoFit/>
          </a:bodyPr>
          <a:lstStyle/>
          <a:p>
            <a:pPr algn="ctr"/>
            <a:r>
              <a:rPr lang="en-GB" sz="3200" noProof="0" dirty="0"/>
              <a:t>People from all over the British Empire were invited to come to Britain to help rebuild it after the war. This invitation became part of law in 1948 with the </a:t>
            </a:r>
            <a:r>
              <a:rPr lang="en-GB" sz="3200" b="1" noProof="0" dirty="0"/>
              <a:t>British Nationality Act</a:t>
            </a:r>
            <a:r>
              <a:rPr lang="en-GB" sz="3200" noProof="0" dirty="0"/>
              <a:t>.  </a:t>
            </a:r>
          </a:p>
          <a:p>
            <a:pPr algn="ctr"/>
            <a:endParaRPr lang="en-GB" sz="3200" noProof="0" dirty="0"/>
          </a:p>
          <a:p>
            <a:pPr algn="ctr"/>
            <a:r>
              <a:rPr lang="en-GB" sz="3200" noProof="0" dirty="0"/>
              <a:t>The first of these arrived on the ship </a:t>
            </a:r>
            <a:r>
              <a:rPr lang="en-GB" sz="3200" b="1" noProof="0" dirty="0"/>
              <a:t>MV Empire Windrush </a:t>
            </a:r>
            <a:r>
              <a:rPr lang="en-GB" sz="3200" noProof="0" dirty="0"/>
              <a:t>on 22nd June 1948.  It brought people from Jamaica, Trinidad and Tobago and other islands.  </a:t>
            </a:r>
          </a:p>
        </p:txBody>
      </p:sp>
      <p:sp>
        <p:nvSpPr>
          <p:cNvPr id="6" name="TextBox 5">
            <a:extLst>
              <a:ext uri="{FF2B5EF4-FFF2-40B4-BE49-F238E27FC236}">
                <a16:creationId xmlns:a16="http://schemas.microsoft.com/office/drawing/2014/main" id="{D1F87FD8-B59F-431E-385B-CDB9897A4C32}"/>
              </a:ext>
            </a:extLst>
          </p:cNvPr>
          <p:cNvSpPr txBox="1"/>
          <p:nvPr/>
        </p:nvSpPr>
        <p:spPr>
          <a:xfrm>
            <a:off x="580768" y="531341"/>
            <a:ext cx="6030097" cy="923330"/>
          </a:xfrm>
          <a:prstGeom prst="rect">
            <a:avLst/>
          </a:prstGeom>
          <a:noFill/>
        </p:spPr>
        <p:txBody>
          <a:bodyPr wrap="square" rtlCol="0">
            <a:spAutoFit/>
          </a:bodyPr>
          <a:lstStyle/>
          <a:p>
            <a:r>
              <a:rPr lang="en-GB" sz="5400" b="1" u="sng" noProof="0" dirty="0"/>
              <a:t>The Windrush</a:t>
            </a:r>
          </a:p>
        </p:txBody>
      </p:sp>
    </p:spTree>
    <p:extLst>
      <p:ext uri="{BB962C8B-B14F-4D97-AF65-F5344CB8AC3E}">
        <p14:creationId xmlns:p14="http://schemas.microsoft.com/office/powerpoint/2010/main" val="4069065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C32FD2A-DADD-A332-8183-88EBF89676E7}"/>
              </a:ext>
            </a:extLst>
          </p:cNvPr>
          <p:cNvSpPr txBox="1"/>
          <p:nvPr/>
        </p:nvSpPr>
        <p:spPr>
          <a:xfrm>
            <a:off x="392327" y="229285"/>
            <a:ext cx="11420731" cy="769441"/>
          </a:xfrm>
          <a:prstGeom prst="rect">
            <a:avLst/>
          </a:prstGeom>
          <a:noFill/>
        </p:spPr>
        <p:txBody>
          <a:bodyPr wrap="square">
            <a:spAutoFit/>
          </a:bodyPr>
          <a:lstStyle/>
          <a:p>
            <a:r>
              <a:rPr lang="en-GB" sz="4400" b="1" u="sng" noProof="0" dirty="0"/>
              <a:t>What was Britain like for those who came here?</a:t>
            </a:r>
          </a:p>
        </p:txBody>
      </p:sp>
      <p:sp>
        <p:nvSpPr>
          <p:cNvPr id="9" name="TextBox 8">
            <a:extLst>
              <a:ext uri="{FF2B5EF4-FFF2-40B4-BE49-F238E27FC236}">
                <a16:creationId xmlns:a16="http://schemas.microsoft.com/office/drawing/2014/main" id="{18F51976-169B-7EF0-E901-7C0CD697F202}"/>
              </a:ext>
            </a:extLst>
          </p:cNvPr>
          <p:cNvSpPr txBox="1"/>
          <p:nvPr/>
        </p:nvSpPr>
        <p:spPr>
          <a:xfrm>
            <a:off x="861884" y="1810431"/>
            <a:ext cx="6098058" cy="3970318"/>
          </a:xfrm>
          <a:prstGeom prst="rect">
            <a:avLst/>
          </a:prstGeom>
          <a:noFill/>
        </p:spPr>
        <p:txBody>
          <a:bodyPr wrap="square">
            <a:spAutoFit/>
          </a:bodyPr>
          <a:lstStyle/>
          <a:p>
            <a:r>
              <a:rPr lang="en-GB" sz="2800" noProof="0" dirty="0"/>
              <a:t>In Britain at that time, it was not illegal to discriminate against someone because of the colour of their skin. </a:t>
            </a:r>
          </a:p>
          <a:p>
            <a:endParaRPr lang="en-GB" sz="2800" noProof="0" dirty="0"/>
          </a:p>
          <a:p>
            <a:r>
              <a:rPr lang="en-GB" sz="2800" noProof="0" dirty="0"/>
              <a:t>Bristol had a large West Indian community in 1960s. Many of them struggled to find housing, had low-paid jobs and were regularly on the receiving end of racism.</a:t>
            </a:r>
          </a:p>
        </p:txBody>
      </p:sp>
      <p:pic>
        <p:nvPicPr>
          <p:cNvPr id="10" name="Picture 2">
            <a:extLst>
              <a:ext uri="{FF2B5EF4-FFF2-40B4-BE49-F238E27FC236}">
                <a16:creationId xmlns:a16="http://schemas.microsoft.com/office/drawing/2014/main" id="{61F9A8A7-3D47-66F6-75EC-E6C3809D36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0554" y="998726"/>
            <a:ext cx="3499562" cy="5357207"/>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E5FCA95-D1B9-4277-49C5-E7906F4BB5BA}"/>
              </a:ext>
            </a:extLst>
          </p:cNvPr>
          <p:cNvSpPr txBox="1"/>
          <p:nvPr/>
        </p:nvSpPr>
        <p:spPr>
          <a:xfrm>
            <a:off x="7830554" y="6355933"/>
            <a:ext cx="2635078" cy="261610"/>
          </a:xfrm>
          <a:prstGeom prst="rect">
            <a:avLst/>
          </a:prstGeom>
          <a:noFill/>
        </p:spPr>
        <p:txBody>
          <a:bodyPr wrap="square">
            <a:spAutoFit/>
          </a:bodyPr>
          <a:lstStyle/>
          <a:p>
            <a:r>
              <a:rPr lang="en-GB" sz="1100" noProof="0" dirty="0"/>
              <a:t>© Neil </a:t>
            </a:r>
            <a:r>
              <a:rPr lang="en-GB" sz="1100" noProof="0" dirty="0" err="1"/>
              <a:t>Kenlock</a:t>
            </a:r>
            <a:r>
              <a:rPr lang="en-GB" sz="1100" noProof="0" dirty="0"/>
              <a:t>, ‘Keep Britain white’, 1972</a:t>
            </a:r>
          </a:p>
        </p:txBody>
      </p:sp>
    </p:spTree>
    <p:extLst>
      <p:ext uri="{BB962C8B-B14F-4D97-AF65-F5344CB8AC3E}">
        <p14:creationId xmlns:p14="http://schemas.microsoft.com/office/powerpoint/2010/main" val="3417281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D29B9EC-BDA4-270E-EC73-AF9E06A457D9}"/>
              </a:ext>
            </a:extLst>
          </p:cNvPr>
          <p:cNvSpPr txBox="1"/>
          <p:nvPr/>
        </p:nvSpPr>
        <p:spPr>
          <a:xfrm>
            <a:off x="776416" y="192215"/>
            <a:ext cx="10639167" cy="769441"/>
          </a:xfrm>
          <a:prstGeom prst="rect">
            <a:avLst/>
          </a:prstGeom>
          <a:noFill/>
        </p:spPr>
        <p:txBody>
          <a:bodyPr wrap="square">
            <a:spAutoFit/>
          </a:bodyPr>
          <a:lstStyle/>
          <a:p>
            <a:pPr algn="ctr"/>
            <a:r>
              <a:rPr lang="en-GB" sz="4400" b="1" noProof="0" dirty="0"/>
              <a:t>Many people suffered from discrimination.</a:t>
            </a:r>
          </a:p>
        </p:txBody>
      </p:sp>
      <p:sp>
        <p:nvSpPr>
          <p:cNvPr id="7" name="TextBox 6">
            <a:extLst>
              <a:ext uri="{FF2B5EF4-FFF2-40B4-BE49-F238E27FC236}">
                <a16:creationId xmlns:a16="http://schemas.microsoft.com/office/drawing/2014/main" id="{03B8F65E-6FAB-91E0-AB63-5F852327B5F1}"/>
              </a:ext>
            </a:extLst>
          </p:cNvPr>
          <p:cNvSpPr txBox="1"/>
          <p:nvPr/>
        </p:nvSpPr>
        <p:spPr>
          <a:xfrm>
            <a:off x="515895" y="1299172"/>
            <a:ext cx="8652818" cy="1200329"/>
          </a:xfrm>
          <a:prstGeom prst="rect">
            <a:avLst/>
          </a:prstGeom>
          <a:noFill/>
        </p:spPr>
        <p:txBody>
          <a:bodyPr wrap="square">
            <a:spAutoFit/>
          </a:bodyPr>
          <a:lstStyle/>
          <a:p>
            <a:r>
              <a:rPr lang="en-GB" sz="2400" noProof="0" dirty="0">
                <a:effectLst/>
              </a:rPr>
              <a:t>"When I returned to London in 1947, I became aware of racial prejudice when I was called names because of my colour and had bricks and bottles thrown at me." </a:t>
            </a:r>
            <a:r>
              <a:rPr lang="en-GB" sz="2400" b="1" noProof="0" dirty="0">
                <a:effectLst/>
              </a:rPr>
              <a:t>Paul Stevenson</a:t>
            </a:r>
            <a:endParaRPr lang="en-GB" sz="2400" noProof="0" dirty="0"/>
          </a:p>
        </p:txBody>
      </p:sp>
      <p:pic>
        <p:nvPicPr>
          <p:cNvPr id="1026" name="Picture 2" descr="Dr Paul Stephenson, in an official RAF picture. He is looking away to the right of the image and wearing a blue cap with a gold badge on the front. ">
            <a:extLst>
              <a:ext uri="{FF2B5EF4-FFF2-40B4-BE49-F238E27FC236}">
                <a16:creationId xmlns:a16="http://schemas.microsoft.com/office/drawing/2014/main" id="{6BA85CEE-24BB-F4EC-8D26-F66A4D55CCA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834" r="24923"/>
          <a:stretch>
            <a:fillRect/>
          </a:stretch>
        </p:blipFill>
        <p:spPr bwMode="auto">
          <a:xfrm>
            <a:off x="9168713" y="961656"/>
            <a:ext cx="1767015" cy="19782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00A2C18-BAC0-B52E-F89E-590322C6FD3D}"/>
              </a:ext>
            </a:extLst>
          </p:cNvPr>
          <p:cNvSpPr txBox="1"/>
          <p:nvPr/>
        </p:nvSpPr>
        <p:spPr>
          <a:xfrm>
            <a:off x="9168713" y="2898498"/>
            <a:ext cx="1532238" cy="261610"/>
          </a:xfrm>
          <a:prstGeom prst="rect">
            <a:avLst/>
          </a:prstGeom>
          <a:noFill/>
        </p:spPr>
        <p:txBody>
          <a:bodyPr wrap="square" rtlCol="0">
            <a:spAutoFit/>
          </a:bodyPr>
          <a:lstStyle/>
          <a:p>
            <a:r>
              <a:rPr lang="en-GB" sz="1100" noProof="0" dirty="0"/>
              <a:t>© Fumi Stephenson</a:t>
            </a:r>
          </a:p>
        </p:txBody>
      </p:sp>
      <p:sp>
        <p:nvSpPr>
          <p:cNvPr id="8" name="TextBox 7">
            <a:extLst>
              <a:ext uri="{FF2B5EF4-FFF2-40B4-BE49-F238E27FC236}">
                <a16:creationId xmlns:a16="http://schemas.microsoft.com/office/drawing/2014/main" id="{9CFC35D2-91E5-8E00-A562-FB2EC6DE2E79}"/>
              </a:ext>
            </a:extLst>
          </p:cNvPr>
          <p:cNvSpPr txBox="1"/>
          <p:nvPr/>
        </p:nvSpPr>
        <p:spPr>
          <a:xfrm>
            <a:off x="3320878" y="3338903"/>
            <a:ext cx="8652817" cy="1569660"/>
          </a:xfrm>
          <a:prstGeom prst="rect">
            <a:avLst/>
          </a:prstGeom>
          <a:noFill/>
        </p:spPr>
        <p:txBody>
          <a:bodyPr wrap="square">
            <a:spAutoFit/>
          </a:bodyPr>
          <a:lstStyle/>
          <a:p>
            <a:r>
              <a:rPr lang="en-GB" sz="2400" noProof="0" dirty="0"/>
              <a:t>“England changed me from a smiling little boy into the resilient person I am now. There were a lot of bullies. I had to defend myself everyday. I had to learn their ways of being. The things that made me different were the things I got rid of first.” </a:t>
            </a:r>
            <a:r>
              <a:rPr lang="en-GB" sz="2400" b="1" noProof="0" dirty="0"/>
              <a:t>Armet Francis </a:t>
            </a:r>
          </a:p>
        </p:txBody>
      </p:sp>
      <p:pic>
        <p:nvPicPr>
          <p:cNvPr id="1028" name="Picture 4" descr="Armet Francis: &lt;br&gt; Reimagining The Black Triangle">
            <a:extLst>
              <a:ext uri="{FF2B5EF4-FFF2-40B4-BE49-F238E27FC236}">
                <a16:creationId xmlns:a16="http://schemas.microsoft.com/office/drawing/2014/main" id="{B4D86D66-DD71-0E01-0995-E89F457495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538" y="3338903"/>
            <a:ext cx="2790507" cy="156966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E496142E-9F7C-1C52-E71A-D8A5476CC742}"/>
              </a:ext>
            </a:extLst>
          </p:cNvPr>
          <p:cNvSpPr txBox="1"/>
          <p:nvPr/>
        </p:nvSpPr>
        <p:spPr>
          <a:xfrm>
            <a:off x="669293" y="4908563"/>
            <a:ext cx="2458995" cy="261610"/>
          </a:xfrm>
          <a:prstGeom prst="rect">
            <a:avLst/>
          </a:prstGeom>
          <a:noFill/>
        </p:spPr>
        <p:txBody>
          <a:bodyPr wrap="square" rtlCol="0">
            <a:spAutoFit/>
          </a:bodyPr>
          <a:lstStyle/>
          <a:p>
            <a:r>
              <a:rPr lang="en-GB" sz="1100" noProof="0" dirty="0"/>
              <a:t>© Armet Francis </a:t>
            </a:r>
          </a:p>
        </p:txBody>
      </p:sp>
      <p:sp>
        <p:nvSpPr>
          <p:cNvPr id="11" name="TextBox 10">
            <a:extLst>
              <a:ext uri="{FF2B5EF4-FFF2-40B4-BE49-F238E27FC236}">
                <a16:creationId xmlns:a16="http://schemas.microsoft.com/office/drawing/2014/main" id="{44AE30F4-61D5-88D3-725C-BE01B6FD38B6}"/>
              </a:ext>
            </a:extLst>
          </p:cNvPr>
          <p:cNvSpPr txBox="1"/>
          <p:nvPr/>
        </p:nvSpPr>
        <p:spPr>
          <a:xfrm>
            <a:off x="1430293" y="5307560"/>
            <a:ext cx="9270657" cy="954107"/>
          </a:xfrm>
          <a:prstGeom prst="rect">
            <a:avLst/>
          </a:prstGeom>
          <a:noFill/>
        </p:spPr>
        <p:txBody>
          <a:bodyPr wrap="square">
            <a:spAutoFit/>
          </a:bodyPr>
          <a:lstStyle/>
          <a:p>
            <a:r>
              <a:rPr lang="en-GB" sz="2800" noProof="0" dirty="0">
                <a:solidFill>
                  <a:srgbClr val="000000"/>
                </a:solidFill>
                <a:effectLst/>
              </a:rPr>
              <a:t>Hear </a:t>
            </a:r>
            <a:r>
              <a:rPr lang="en-GB" sz="2800" b="1" noProof="0" dirty="0">
                <a:solidFill>
                  <a:srgbClr val="000000"/>
                </a:solidFill>
                <a:effectLst/>
              </a:rPr>
              <a:t>Roy Hackett</a:t>
            </a:r>
            <a:r>
              <a:rPr lang="en-GB" sz="2800" noProof="0" dirty="0">
                <a:solidFill>
                  <a:srgbClr val="000000"/>
                </a:solidFill>
                <a:effectLst/>
              </a:rPr>
              <a:t> talk about his life in Bristol in the 1960s.</a:t>
            </a:r>
          </a:p>
          <a:p>
            <a:r>
              <a:rPr lang="en-GB" sz="2800" noProof="0" dirty="0">
                <a:hlinkClick r:id="rId4"/>
              </a:rPr>
              <a:t>https://www.youtube.com/watch?v=KUjZkmxnWV8&amp;t=35s</a:t>
            </a:r>
            <a:r>
              <a:rPr lang="en-GB" sz="2800" noProof="0" dirty="0"/>
              <a:t> </a:t>
            </a:r>
          </a:p>
        </p:txBody>
      </p:sp>
    </p:spTree>
    <p:extLst>
      <p:ext uri="{BB962C8B-B14F-4D97-AF65-F5344CB8AC3E}">
        <p14:creationId xmlns:p14="http://schemas.microsoft.com/office/powerpoint/2010/main" val="4169022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3D6E43A-B360-2C01-6C4D-1CDDB48713F5}"/>
              </a:ext>
            </a:extLst>
          </p:cNvPr>
          <p:cNvSpPr txBox="1"/>
          <p:nvPr/>
        </p:nvSpPr>
        <p:spPr>
          <a:xfrm>
            <a:off x="923152" y="328140"/>
            <a:ext cx="10345695" cy="830997"/>
          </a:xfrm>
          <a:prstGeom prst="rect">
            <a:avLst/>
          </a:prstGeom>
          <a:noFill/>
        </p:spPr>
        <p:txBody>
          <a:bodyPr wrap="square">
            <a:spAutoFit/>
          </a:bodyPr>
          <a:lstStyle/>
          <a:p>
            <a:pPr algn="ctr"/>
            <a:r>
              <a:rPr lang="en-GB" sz="4800" b="1" u="sng" noProof="0" dirty="0"/>
              <a:t>What happened in Bristol in 1963?</a:t>
            </a:r>
          </a:p>
        </p:txBody>
      </p:sp>
      <p:sp>
        <p:nvSpPr>
          <p:cNvPr id="9" name="TextBox 8">
            <a:extLst>
              <a:ext uri="{FF2B5EF4-FFF2-40B4-BE49-F238E27FC236}">
                <a16:creationId xmlns:a16="http://schemas.microsoft.com/office/drawing/2014/main" id="{99846D8E-3EE5-81C9-2429-7F39D553B673}"/>
              </a:ext>
            </a:extLst>
          </p:cNvPr>
          <p:cNvSpPr txBox="1"/>
          <p:nvPr/>
        </p:nvSpPr>
        <p:spPr>
          <a:xfrm>
            <a:off x="712829" y="1659285"/>
            <a:ext cx="10766340" cy="3539430"/>
          </a:xfrm>
          <a:prstGeom prst="rect">
            <a:avLst/>
          </a:prstGeom>
          <a:noFill/>
        </p:spPr>
        <p:txBody>
          <a:bodyPr wrap="square">
            <a:spAutoFit/>
          </a:bodyPr>
          <a:lstStyle/>
          <a:p>
            <a:r>
              <a:rPr lang="en-GB" sz="3200" noProof="0" dirty="0"/>
              <a:t>The situation came to a head when a man called Guy Bailey applied for a job as a bus conductor (the person who collects tickets) on the Bristol Omnibus Company in 1963.</a:t>
            </a:r>
          </a:p>
          <a:p>
            <a:endParaRPr lang="en-GB" sz="3200" noProof="0" dirty="0"/>
          </a:p>
          <a:p>
            <a:r>
              <a:rPr lang="en-GB" sz="3200" noProof="0" dirty="0"/>
              <a:t>He was asked to come for an interview, and when he arrived, he was told to leave as he won't be getting a job.  The reason: he was black. </a:t>
            </a:r>
          </a:p>
        </p:txBody>
      </p:sp>
    </p:spTree>
    <p:extLst>
      <p:ext uri="{BB962C8B-B14F-4D97-AF65-F5344CB8AC3E}">
        <p14:creationId xmlns:p14="http://schemas.microsoft.com/office/powerpoint/2010/main" val="575075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6AB8E7E-4F07-7C9E-0472-E31B0D9D439D}"/>
              </a:ext>
            </a:extLst>
          </p:cNvPr>
          <p:cNvPicPr>
            <a:picLocks noChangeAspect="1"/>
          </p:cNvPicPr>
          <p:nvPr/>
        </p:nvPicPr>
        <p:blipFill>
          <a:blip r:embed="rId2"/>
          <a:stretch>
            <a:fillRect/>
          </a:stretch>
        </p:blipFill>
        <p:spPr>
          <a:xfrm>
            <a:off x="2448381" y="33762"/>
            <a:ext cx="7295238" cy="6790476"/>
          </a:xfrm>
          <a:prstGeom prst="rect">
            <a:avLst/>
          </a:prstGeom>
        </p:spPr>
      </p:pic>
    </p:spTree>
    <p:extLst>
      <p:ext uri="{BB962C8B-B14F-4D97-AF65-F5344CB8AC3E}">
        <p14:creationId xmlns:p14="http://schemas.microsoft.com/office/powerpoint/2010/main" val="924038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0FB7EC-105C-CD53-E029-8ADB34752274}"/>
              </a:ext>
            </a:extLst>
          </p:cNvPr>
          <p:cNvPicPr>
            <a:picLocks noChangeAspect="1"/>
          </p:cNvPicPr>
          <p:nvPr/>
        </p:nvPicPr>
        <p:blipFill>
          <a:blip r:embed="rId2"/>
          <a:stretch>
            <a:fillRect/>
          </a:stretch>
        </p:blipFill>
        <p:spPr>
          <a:xfrm>
            <a:off x="1285270" y="180879"/>
            <a:ext cx="9621459" cy="6677121"/>
          </a:xfrm>
          <a:prstGeom prst="rect">
            <a:avLst/>
          </a:prstGeom>
        </p:spPr>
      </p:pic>
    </p:spTree>
    <p:extLst>
      <p:ext uri="{BB962C8B-B14F-4D97-AF65-F5344CB8AC3E}">
        <p14:creationId xmlns:p14="http://schemas.microsoft.com/office/powerpoint/2010/main" val="232589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0757981-35DE-E711-DA14-5993815225AC}"/>
              </a:ext>
            </a:extLst>
          </p:cNvPr>
          <p:cNvSpPr txBox="1"/>
          <p:nvPr/>
        </p:nvSpPr>
        <p:spPr>
          <a:xfrm>
            <a:off x="523618" y="179858"/>
            <a:ext cx="11144764" cy="1015663"/>
          </a:xfrm>
          <a:prstGeom prst="rect">
            <a:avLst/>
          </a:prstGeom>
          <a:noFill/>
        </p:spPr>
        <p:txBody>
          <a:bodyPr wrap="square">
            <a:spAutoFit/>
          </a:bodyPr>
          <a:lstStyle/>
          <a:p>
            <a:pPr algn="ctr"/>
            <a:r>
              <a:rPr lang="en-GB" sz="6000" b="1" u="sng" noProof="0" dirty="0"/>
              <a:t>What was the Bristol Bus Boycott?</a:t>
            </a:r>
          </a:p>
        </p:txBody>
      </p:sp>
      <p:sp>
        <p:nvSpPr>
          <p:cNvPr id="7" name="TextBox 6">
            <a:extLst>
              <a:ext uri="{FF2B5EF4-FFF2-40B4-BE49-F238E27FC236}">
                <a16:creationId xmlns:a16="http://schemas.microsoft.com/office/drawing/2014/main" id="{0AC0AB02-A8AC-EA5C-F538-C2D34A026C2C}"/>
              </a:ext>
            </a:extLst>
          </p:cNvPr>
          <p:cNvSpPr txBox="1"/>
          <p:nvPr/>
        </p:nvSpPr>
        <p:spPr>
          <a:xfrm>
            <a:off x="871924" y="1487608"/>
            <a:ext cx="10448152" cy="3539430"/>
          </a:xfrm>
          <a:prstGeom prst="rect">
            <a:avLst/>
          </a:prstGeom>
          <a:noFill/>
        </p:spPr>
        <p:txBody>
          <a:bodyPr wrap="square">
            <a:spAutoFit/>
          </a:bodyPr>
          <a:lstStyle/>
          <a:p>
            <a:pPr algn="ctr">
              <a:buNone/>
            </a:pPr>
            <a:r>
              <a:rPr lang="en-GB" sz="2800" noProof="0" dirty="0">
                <a:solidFill>
                  <a:srgbClr val="000000"/>
                </a:solidFill>
                <a:effectLst/>
              </a:rPr>
              <a:t>After this failed interview, Guy Bailey told people in the community about it and how he was refused because of his skin colour and nationality. This outraged people.</a:t>
            </a:r>
            <a:endParaRPr lang="en-GB" sz="2800" noProof="0" dirty="0">
              <a:effectLst/>
            </a:endParaRPr>
          </a:p>
          <a:p>
            <a:pPr algn="ctr">
              <a:buNone/>
            </a:pPr>
            <a:br>
              <a:rPr lang="en-GB" sz="2800" noProof="0" dirty="0">
                <a:solidFill>
                  <a:srgbClr val="000000"/>
                </a:solidFill>
                <a:effectLst/>
              </a:rPr>
            </a:br>
            <a:endParaRPr lang="en-GB" sz="2800" noProof="0" dirty="0">
              <a:solidFill>
                <a:srgbClr val="000000"/>
              </a:solidFill>
              <a:effectLst/>
            </a:endParaRPr>
          </a:p>
          <a:p>
            <a:pPr algn="ctr">
              <a:buNone/>
            </a:pPr>
            <a:r>
              <a:rPr lang="en-GB" sz="2800" noProof="0" dirty="0">
                <a:solidFill>
                  <a:srgbClr val="000000"/>
                </a:solidFill>
                <a:effectLst/>
              </a:rPr>
              <a:t>To protest against the way the bus company had treated Guy, they organised a </a:t>
            </a:r>
            <a:r>
              <a:rPr lang="en-GB" sz="2800" b="1" noProof="0" dirty="0">
                <a:solidFill>
                  <a:srgbClr val="0000FF"/>
                </a:solidFill>
                <a:effectLst/>
              </a:rPr>
              <a:t>boycott</a:t>
            </a:r>
            <a:r>
              <a:rPr lang="en-GB" sz="2800" noProof="0" dirty="0">
                <a:solidFill>
                  <a:srgbClr val="000000"/>
                </a:solidFill>
                <a:effectLst/>
              </a:rPr>
              <a:t> - where no-one would use the buses and would walk or bike instead. The boycott started on 29th April 1963.</a:t>
            </a:r>
            <a:endParaRPr lang="en-GB" sz="2800" noProof="0" dirty="0"/>
          </a:p>
        </p:txBody>
      </p:sp>
      <p:sp>
        <p:nvSpPr>
          <p:cNvPr id="9" name="TextBox 8">
            <a:extLst>
              <a:ext uri="{FF2B5EF4-FFF2-40B4-BE49-F238E27FC236}">
                <a16:creationId xmlns:a16="http://schemas.microsoft.com/office/drawing/2014/main" id="{E8B3B6DD-B8ED-0ABF-DED9-AEA4A7556EF1}"/>
              </a:ext>
            </a:extLst>
          </p:cNvPr>
          <p:cNvSpPr txBox="1"/>
          <p:nvPr/>
        </p:nvSpPr>
        <p:spPr>
          <a:xfrm>
            <a:off x="3046971" y="5370392"/>
            <a:ext cx="6098058" cy="830997"/>
          </a:xfrm>
          <a:prstGeom prst="rect">
            <a:avLst/>
          </a:prstGeom>
          <a:noFill/>
        </p:spPr>
        <p:txBody>
          <a:bodyPr wrap="square">
            <a:spAutoFit/>
          </a:bodyPr>
          <a:lstStyle/>
          <a:p>
            <a:pPr algn="ctr"/>
            <a:r>
              <a:rPr lang="en-GB" sz="2400" noProof="0" dirty="0">
                <a:hlinkClick r:id="rId2"/>
              </a:rPr>
              <a:t>https://www.bbc.co.uk/teach/class-clips-video/articles/z9k4g7h</a:t>
            </a:r>
            <a:r>
              <a:rPr lang="en-GB" sz="2400" noProof="0" dirty="0"/>
              <a:t> </a:t>
            </a:r>
          </a:p>
        </p:txBody>
      </p:sp>
    </p:spTree>
    <p:extLst>
      <p:ext uri="{BB962C8B-B14F-4D97-AF65-F5344CB8AC3E}">
        <p14:creationId xmlns:p14="http://schemas.microsoft.com/office/powerpoint/2010/main" val="913508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F43F392-283D-8D07-CA9C-CC928F9FF7F8}"/>
              </a:ext>
            </a:extLst>
          </p:cNvPr>
          <p:cNvSpPr txBox="1"/>
          <p:nvPr/>
        </p:nvSpPr>
        <p:spPr>
          <a:xfrm>
            <a:off x="3046971" y="253998"/>
            <a:ext cx="6098058" cy="830997"/>
          </a:xfrm>
          <a:prstGeom prst="rect">
            <a:avLst/>
          </a:prstGeom>
          <a:noFill/>
        </p:spPr>
        <p:txBody>
          <a:bodyPr wrap="square">
            <a:spAutoFit/>
          </a:bodyPr>
          <a:lstStyle/>
          <a:p>
            <a:pPr algn="ctr"/>
            <a:r>
              <a:rPr lang="en-GB" sz="4800" b="1" u="sng" noProof="0" dirty="0"/>
              <a:t>What was the result?</a:t>
            </a:r>
          </a:p>
        </p:txBody>
      </p:sp>
      <p:sp>
        <p:nvSpPr>
          <p:cNvPr id="9" name="TextBox 8">
            <a:extLst>
              <a:ext uri="{FF2B5EF4-FFF2-40B4-BE49-F238E27FC236}">
                <a16:creationId xmlns:a16="http://schemas.microsoft.com/office/drawing/2014/main" id="{B1E0B61B-F5AF-27C4-5D83-2E1ACBF997BC}"/>
              </a:ext>
            </a:extLst>
          </p:cNvPr>
          <p:cNvSpPr txBox="1"/>
          <p:nvPr/>
        </p:nvSpPr>
        <p:spPr>
          <a:xfrm>
            <a:off x="1289221" y="1931425"/>
            <a:ext cx="9613557" cy="3539430"/>
          </a:xfrm>
          <a:prstGeom prst="rect">
            <a:avLst/>
          </a:prstGeom>
          <a:noFill/>
        </p:spPr>
        <p:txBody>
          <a:bodyPr wrap="square">
            <a:spAutoFit/>
          </a:bodyPr>
          <a:lstStyle/>
          <a:p>
            <a:pPr algn="ctr"/>
            <a:r>
              <a:rPr lang="en-GB" sz="3200" noProof="0" dirty="0"/>
              <a:t>After 121 days, the Bristol Omnibus Company changed their rules.  On 28 August, Ian Patey (company manager) declared a </a:t>
            </a:r>
            <a:r>
              <a:rPr lang="en-GB" sz="3200" b="1" noProof="0" dirty="0"/>
              <a:t>change in policy </a:t>
            </a:r>
            <a:r>
              <a:rPr lang="en-GB" sz="3200" noProof="0" dirty="0"/>
              <a:t>at the Bristol Omnibus Company. There would now be “</a:t>
            </a:r>
            <a:r>
              <a:rPr lang="en-GB" sz="3200" b="1" noProof="0" dirty="0"/>
              <a:t>complete integration</a:t>
            </a:r>
            <a:r>
              <a:rPr lang="en-GB" sz="3200" noProof="0" dirty="0"/>
              <a:t>” on the buses, “</a:t>
            </a:r>
            <a:r>
              <a:rPr lang="en-GB" sz="3200" b="1" noProof="0" dirty="0"/>
              <a:t>without regard to race, colour or creed</a:t>
            </a:r>
            <a:r>
              <a:rPr lang="en-GB" sz="3200" noProof="0" dirty="0"/>
              <a:t>”.</a:t>
            </a:r>
          </a:p>
          <a:p>
            <a:pPr algn="ctr"/>
            <a:endParaRPr lang="en-GB" sz="3200" noProof="0" dirty="0"/>
          </a:p>
          <a:p>
            <a:pPr algn="ctr"/>
            <a:r>
              <a:rPr lang="en-GB" sz="3200" noProof="0" dirty="0"/>
              <a:t>The boycott had succeeded. </a:t>
            </a:r>
            <a:r>
              <a:rPr lang="en-GB" sz="3200" b="1" noProof="0" dirty="0"/>
              <a:t>The colour bar was gone</a:t>
            </a:r>
            <a:r>
              <a:rPr lang="en-GB" sz="3200" noProof="0" dirty="0"/>
              <a:t>.</a:t>
            </a:r>
          </a:p>
        </p:txBody>
      </p:sp>
    </p:spTree>
    <p:extLst>
      <p:ext uri="{BB962C8B-B14F-4D97-AF65-F5344CB8AC3E}">
        <p14:creationId xmlns:p14="http://schemas.microsoft.com/office/powerpoint/2010/main" val="4212114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BBC65D2-3E23-DBE7-29D3-4BD7FC4A621E}"/>
              </a:ext>
            </a:extLst>
          </p:cNvPr>
          <p:cNvSpPr txBox="1"/>
          <p:nvPr/>
        </p:nvSpPr>
        <p:spPr>
          <a:xfrm>
            <a:off x="1182645" y="328139"/>
            <a:ext cx="9826710" cy="1446550"/>
          </a:xfrm>
          <a:prstGeom prst="rect">
            <a:avLst/>
          </a:prstGeom>
          <a:noFill/>
        </p:spPr>
        <p:txBody>
          <a:bodyPr wrap="square">
            <a:spAutoFit/>
          </a:bodyPr>
          <a:lstStyle/>
          <a:p>
            <a:pPr algn="ctr"/>
            <a:r>
              <a:rPr lang="en-GB" sz="4400" b="1" u="sng" noProof="0" dirty="0"/>
              <a:t>What impact did this have on the rest of the UK?</a:t>
            </a:r>
          </a:p>
        </p:txBody>
      </p:sp>
      <p:sp>
        <p:nvSpPr>
          <p:cNvPr id="9" name="TextBox 8">
            <a:extLst>
              <a:ext uri="{FF2B5EF4-FFF2-40B4-BE49-F238E27FC236}">
                <a16:creationId xmlns:a16="http://schemas.microsoft.com/office/drawing/2014/main" id="{168BD68B-4821-F094-9417-5B944FA108F1}"/>
              </a:ext>
            </a:extLst>
          </p:cNvPr>
          <p:cNvSpPr txBox="1"/>
          <p:nvPr/>
        </p:nvSpPr>
        <p:spPr>
          <a:xfrm>
            <a:off x="719266" y="1774689"/>
            <a:ext cx="10753468" cy="4832092"/>
          </a:xfrm>
          <a:prstGeom prst="rect">
            <a:avLst/>
          </a:prstGeom>
          <a:noFill/>
        </p:spPr>
        <p:txBody>
          <a:bodyPr wrap="square">
            <a:spAutoFit/>
          </a:bodyPr>
          <a:lstStyle/>
          <a:p>
            <a:r>
              <a:rPr lang="en-GB" sz="2800" noProof="0" dirty="0"/>
              <a:t>It had wider ramifications for the people of Britain.</a:t>
            </a:r>
          </a:p>
          <a:p>
            <a:endParaRPr lang="en-GB" sz="2800" noProof="0" dirty="0"/>
          </a:p>
          <a:p>
            <a:r>
              <a:rPr lang="en-GB" sz="2800" noProof="0" dirty="0"/>
              <a:t>One of the supporters of the Boycott was the Labour Leader, </a:t>
            </a:r>
            <a:r>
              <a:rPr lang="en-GB" sz="2800" b="1" noProof="0" dirty="0"/>
              <a:t>Harold Wilson</a:t>
            </a:r>
            <a:r>
              <a:rPr lang="en-GB" sz="2800" noProof="0" dirty="0"/>
              <a:t>.  At a rally in London in 1963, Wilson stated that he was, “glad that so many Bristolians are supporting the [boycott] campaign… we wish them every success”.</a:t>
            </a:r>
          </a:p>
          <a:p>
            <a:endParaRPr lang="en-GB" sz="2800" noProof="0" dirty="0"/>
          </a:p>
          <a:p>
            <a:r>
              <a:rPr lang="en-GB" sz="2800" noProof="0" dirty="0"/>
              <a:t>In 1964, he became Prime Minister of Britain and one of the reforms he made was to introduce the </a:t>
            </a:r>
            <a:r>
              <a:rPr lang="en-GB" sz="2800" b="1" noProof="0" dirty="0"/>
              <a:t>Race Relations Act </a:t>
            </a:r>
            <a:r>
              <a:rPr lang="en-GB" sz="2800" noProof="0" dirty="0"/>
              <a:t>(1965 &amp; updated in 1968).  This made it illegal to "</a:t>
            </a:r>
            <a:r>
              <a:rPr lang="en-GB" sz="2800" i="1" noProof="0" dirty="0"/>
              <a:t>refuse housing, employment, or public services to a person on the grounds of colour, race, ethnic or national origins." </a:t>
            </a:r>
          </a:p>
        </p:txBody>
      </p:sp>
    </p:spTree>
    <p:extLst>
      <p:ext uri="{BB962C8B-B14F-4D97-AF65-F5344CB8AC3E}">
        <p14:creationId xmlns:p14="http://schemas.microsoft.com/office/powerpoint/2010/main" val="2527459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F35D789-E4B0-764A-46C8-CE1917F5CFB8}"/>
              </a:ext>
            </a:extLst>
          </p:cNvPr>
          <p:cNvSpPr txBox="1"/>
          <p:nvPr/>
        </p:nvSpPr>
        <p:spPr>
          <a:xfrm>
            <a:off x="1553347" y="291069"/>
            <a:ext cx="9085305" cy="769441"/>
          </a:xfrm>
          <a:prstGeom prst="rect">
            <a:avLst/>
          </a:prstGeom>
          <a:noFill/>
        </p:spPr>
        <p:txBody>
          <a:bodyPr wrap="square">
            <a:spAutoFit/>
          </a:bodyPr>
          <a:lstStyle/>
          <a:p>
            <a:pPr algn="ctr"/>
            <a:r>
              <a:rPr lang="en-GB" sz="4400" b="1" u="sng" noProof="0" dirty="0"/>
              <a:t>Why is this important today?</a:t>
            </a:r>
          </a:p>
        </p:txBody>
      </p:sp>
      <p:sp>
        <p:nvSpPr>
          <p:cNvPr id="9" name="TextBox 8">
            <a:extLst>
              <a:ext uri="{FF2B5EF4-FFF2-40B4-BE49-F238E27FC236}">
                <a16:creationId xmlns:a16="http://schemas.microsoft.com/office/drawing/2014/main" id="{F819E168-9A36-AC5E-0D74-93644C51904D}"/>
              </a:ext>
            </a:extLst>
          </p:cNvPr>
          <p:cNvSpPr txBox="1"/>
          <p:nvPr/>
        </p:nvSpPr>
        <p:spPr>
          <a:xfrm>
            <a:off x="881448" y="1174568"/>
            <a:ext cx="10429102" cy="5262979"/>
          </a:xfrm>
          <a:prstGeom prst="rect">
            <a:avLst/>
          </a:prstGeom>
          <a:noFill/>
        </p:spPr>
        <p:txBody>
          <a:bodyPr wrap="square">
            <a:spAutoFit/>
          </a:bodyPr>
          <a:lstStyle/>
          <a:p>
            <a:pPr algn="ctr"/>
            <a:r>
              <a:rPr lang="en-GB" sz="2800" noProof="0" dirty="0"/>
              <a:t>Even today, there is still discrimination against Black, Asian and other ethnic groups in the UK.</a:t>
            </a:r>
          </a:p>
          <a:p>
            <a:pPr algn="ctr"/>
            <a:endParaRPr lang="en-GB" sz="2800" noProof="0" dirty="0"/>
          </a:p>
          <a:p>
            <a:pPr algn="ctr"/>
            <a:r>
              <a:rPr lang="en-GB" sz="2800" noProof="0" dirty="0"/>
              <a:t>In 2020, a world wide protest was started after a black man died when he was arrested in the US.  This sparked the </a:t>
            </a:r>
            <a:r>
              <a:rPr lang="en-GB" sz="2800" b="1" noProof="0" dirty="0"/>
              <a:t>Black Lives Matter (BLM) </a:t>
            </a:r>
            <a:r>
              <a:rPr lang="en-GB" sz="2800" noProof="0" dirty="0"/>
              <a:t>campaign.</a:t>
            </a:r>
          </a:p>
          <a:p>
            <a:pPr algn="ctr"/>
            <a:endParaRPr lang="en-GB" sz="2800" noProof="0" dirty="0"/>
          </a:p>
          <a:p>
            <a:pPr algn="ctr"/>
            <a:r>
              <a:rPr lang="en-GB" sz="2800" noProof="0" dirty="0"/>
              <a:t>In Bristol, people took out their frustration on a statue of </a:t>
            </a:r>
            <a:r>
              <a:rPr lang="en-GB" sz="2800" b="1" noProof="0" dirty="0"/>
              <a:t>Edward Colston</a:t>
            </a:r>
            <a:r>
              <a:rPr lang="en-GB" sz="2800" noProof="0" dirty="0"/>
              <a:t>, a former slave owner from Bristol.  He had donated money to the city in the 1690s to build schools and hospitals.  However, he had earned the money through the buying and selling of slaves through the Trans-Atlantic Slave Trade. </a:t>
            </a:r>
          </a:p>
        </p:txBody>
      </p:sp>
    </p:spTree>
    <p:extLst>
      <p:ext uri="{BB962C8B-B14F-4D97-AF65-F5344CB8AC3E}">
        <p14:creationId xmlns:p14="http://schemas.microsoft.com/office/powerpoint/2010/main" val="1877192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06FABE-3C0F-CA8A-ACAF-335EA06201A8}"/>
              </a:ext>
            </a:extLst>
          </p:cNvPr>
          <p:cNvSpPr txBox="1"/>
          <p:nvPr/>
        </p:nvSpPr>
        <p:spPr>
          <a:xfrm>
            <a:off x="580768" y="321276"/>
            <a:ext cx="8340810" cy="646331"/>
          </a:xfrm>
          <a:prstGeom prst="rect">
            <a:avLst/>
          </a:prstGeom>
          <a:noFill/>
        </p:spPr>
        <p:txBody>
          <a:bodyPr wrap="square" rtlCol="0">
            <a:spAutoFit/>
          </a:bodyPr>
          <a:lstStyle/>
          <a:p>
            <a:r>
              <a:rPr lang="en-GB" sz="3600" b="1" u="sng" noProof="0" dirty="0"/>
              <a:t>Suggested Activities</a:t>
            </a:r>
          </a:p>
        </p:txBody>
      </p:sp>
      <p:sp>
        <p:nvSpPr>
          <p:cNvPr id="3" name="TextBox 2">
            <a:extLst>
              <a:ext uri="{FF2B5EF4-FFF2-40B4-BE49-F238E27FC236}">
                <a16:creationId xmlns:a16="http://schemas.microsoft.com/office/drawing/2014/main" id="{FA9A3D56-C4DC-54BA-3EC0-29A7F4601429}"/>
              </a:ext>
            </a:extLst>
          </p:cNvPr>
          <p:cNvSpPr txBox="1"/>
          <p:nvPr/>
        </p:nvSpPr>
        <p:spPr>
          <a:xfrm>
            <a:off x="667265" y="1285103"/>
            <a:ext cx="10083113" cy="2554545"/>
          </a:xfrm>
          <a:prstGeom prst="rect">
            <a:avLst/>
          </a:prstGeom>
          <a:noFill/>
        </p:spPr>
        <p:txBody>
          <a:bodyPr wrap="square" rtlCol="0">
            <a:spAutoFit/>
          </a:bodyPr>
          <a:lstStyle/>
          <a:p>
            <a:pPr marL="285750" indent="-285750">
              <a:buFont typeface="Arial" panose="020B0604020202020204" pitchFamily="34" charset="0"/>
              <a:buChar char="•"/>
            </a:pPr>
            <a:r>
              <a:rPr lang="en-GB" sz="3200" noProof="0" dirty="0"/>
              <a:t>Create protest banners/placards about the colour bar and the boycott.</a:t>
            </a:r>
          </a:p>
          <a:p>
            <a:pPr marL="285750" indent="-285750">
              <a:buFont typeface="Arial" panose="020B0604020202020204" pitchFamily="34" charset="0"/>
              <a:buChar char="•"/>
            </a:pPr>
            <a:r>
              <a:rPr lang="en-GB" sz="3200" noProof="0" dirty="0"/>
              <a:t>Design a memorial plaque.</a:t>
            </a:r>
          </a:p>
          <a:p>
            <a:pPr marL="285750" indent="-285750">
              <a:buFont typeface="Arial" panose="020B0604020202020204" pitchFamily="34" charset="0"/>
              <a:buChar char="•"/>
            </a:pPr>
            <a:r>
              <a:rPr lang="en-GB" sz="3200" noProof="0" dirty="0"/>
              <a:t>Write a letter to the bus company.</a:t>
            </a:r>
          </a:p>
          <a:p>
            <a:pPr marL="285750" indent="-285750">
              <a:buFont typeface="Arial" panose="020B0604020202020204" pitchFamily="34" charset="0"/>
              <a:buChar char="•"/>
            </a:pPr>
            <a:r>
              <a:rPr lang="en-GB" sz="3200" noProof="0" dirty="0"/>
              <a:t>Have a class discussion.</a:t>
            </a:r>
          </a:p>
        </p:txBody>
      </p:sp>
      <p:pic>
        <p:nvPicPr>
          <p:cNvPr id="4" name="Picture 3">
            <a:extLst>
              <a:ext uri="{FF2B5EF4-FFF2-40B4-BE49-F238E27FC236}">
                <a16:creationId xmlns:a16="http://schemas.microsoft.com/office/drawing/2014/main" id="{86E997D4-5BA7-FE6B-29F0-0CEB7A7DFB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64113" y="5263976"/>
            <a:ext cx="1322173" cy="1322173"/>
          </a:xfrm>
          <a:prstGeom prst="rect">
            <a:avLst/>
          </a:prstGeom>
        </p:spPr>
      </p:pic>
    </p:spTree>
    <p:extLst>
      <p:ext uri="{BB962C8B-B14F-4D97-AF65-F5344CB8AC3E}">
        <p14:creationId xmlns:p14="http://schemas.microsoft.com/office/powerpoint/2010/main" val="29910534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TotalTime>
  <Words>936</Words>
  <Application>Microsoft Office PowerPoint</Application>
  <PresentationFormat>Widescreen</PresentationFormat>
  <Paragraphs>84</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tcscarnall</dc:creator>
  <cp:lastModifiedBy>tcscarnall</cp:lastModifiedBy>
  <cp:revision>10</cp:revision>
  <dcterms:created xsi:type="dcterms:W3CDTF">2026-08-21T10:10:58Z</dcterms:created>
  <dcterms:modified xsi:type="dcterms:W3CDTF">2026-08-21T12:43:47Z</dcterms:modified>
</cp:coreProperties>
</file>