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7" r:id="rId4"/>
  </p:sldMasterIdLst>
  <p:notesMasterIdLst>
    <p:notesMasterId r:id="rId24"/>
  </p:notesMasterIdLst>
  <p:sldIdLst>
    <p:sldId id="256" r:id="rId5"/>
    <p:sldId id="258" r:id="rId6"/>
    <p:sldId id="259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1" r:id="rId17"/>
    <p:sldId id="272" r:id="rId18"/>
    <p:sldId id="273" r:id="rId19"/>
    <p:sldId id="274" r:id="rId20"/>
    <p:sldId id="268" r:id="rId21"/>
    <p:sldId id="269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82" autoAdjust="0"/>
    <p:restoredTop sz="90187" autoAdjust="0"/>
  </p:normalViewPr>
  <p:slideViewPr>
    <p:cSldViewPr snapToGrid="0">
      <p:cViewPr varScale="1">
        <p:scale>
          <a:sx n="74" d="100"/>
          <a:sy n="74" d="100"/>
        </p:scale>
        <p:origin x="10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572D8-DD44-4C57-902B-91270C1AA443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33E12-B07D-4254-9068-7DA5A8042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841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4713-fork-png-images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/3.0/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38254448@N05/16032552841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ivecommons.org/licenses/by/2.0/?ref=openverse" TargetMode="External"/><Relationship Id="rId4" Type="http://schemas.openxmlformats.org/officeDocument/2006/relationships/hyperlink" Target="https://www.flickr.com/photos/38254448@N05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200781279@N05/53879033552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ivecommons.org/publicdomain/zero/1.0/?ref=openverse" TargetMode="External"/><Relationship Id="rId4" Type="http://schemas.openxmlformats.org/officeDocument/2006/relationships/hyperlink" Target="https://www.flickr.com/photos/200781279@N05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16207-padlock-png-file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/3.0/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36390568@N07/13618770433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ivecommons.org/licenses/by/2.0/?ref=openverse" TargetMode="External"/><Relationship Id="rId4" Type="http://schemas.openxmlformats.org/officeDocument/2006/relationships/hyperlink" Target="https://www.flickr.com/photos/36390568@N07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hlinkClick r:id="rId3" tooltip="https://freepngimg.com/png/4713-fork-png-images"/>
              </a:rPr>
              <a:t>This Photo</a:t>
            </a:r>
            <a:r>
              <a:rPr lang="en-GB" sz="1200" dirty="0"/>
              <a:t> by Unknown Author is licensed under </a:t>
            </a:r>
            <a:r>
              <a:rPr lang="en-GB" sz="1200" dirty="0">
                <a:hlinkClick r:id="rId4" tooltip="https://creativecommons.org/licenses/by-nc/3.0/"/>
              </a:rPr>
              <a:t>CC BY-NC</a:t>
            </a: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33E12-B07D-4254-9068-7DA5A804217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375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Drikkehorn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/ Drinking horn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by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NTNU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Vitenskapsmuseet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licensed under 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CC BY 2.0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33E12-B07D-4254-9068-7DA5A804217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296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Penannular Brooch 6th-7th century (Early Medieval)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by 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museado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marked with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CC0 1.0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33E12-B07D-4254-9068-7DA5A804217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89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hlinkClick r:id="rId3" tooltip="https://freepngimg.com/png/16207-padlock-png-file"/>
              </a:rPr>
              <a:t>This Photo</a:t>
            </a:r>
            <a:r>
              <a:rPr lang="en-GB" sz="1200" dirty="0"/>
              <a:t> by Unknown Author is licensed under </a:t>
            </a:r>
            <a:r>
              <a:rPr lang="en-GB" sz="1200" dirty="0">
                <a:hlinkClick r:id="rId4" tooltip="https://creativecommons.org/licenses/by-nc/3.0/"/>
              </a:rPr>
              <a:t>CC BY-NC</a:t>
            </a: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33E12-B07D-4254-9068-7DA5A804217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263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Object from the exhibition We call them Vikings produced by The Swedish History Museum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by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The Swedish History Museum, Stockholm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licensed under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CC BY 2.0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33E12-B07D-4254-9068-7DA5A804217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710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Portable Antiquities Scheme, CC BY-SA 2.0 &lt;https://creativecommons.org/licenses/by-sa/2.0&gt;, via Wikimedia Commons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E33E12-B07D-4254-9068-7DA5A804217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393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594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541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53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11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44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74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26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947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201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41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454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222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176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46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7692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ngimg.com/png/4713-fork-png-images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ngimg.com/png/16207-padlock-png-file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Alien</a:t>
            </a:r>
            <a:br>
              <a:rPr lang="en-GB" dirty="0"/>
            </a:br>
            <a:r>
              <a:rPr lang="en-GB" dirty="0"/>
              <a:t>Archaeology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Vikings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42C6AB-89D8-3579-C1FB-2A748EAB094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95647" y="1449147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04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Hello! I’m Bob!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26" y="2222287"/>
            <a:ext cx="7593496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I’m an alien from a different planet!</a:t>
            </a:r>
          </a:p>
          <a:p>
            <a:r>
              <a:rPr lang="en-GB" sz="2800" dirty="0"/>
              <a:t> I’ve come to see what it is like on Earth.</a:t>
            </a:r>
          </a:p>
          <a:p>
            <a:r>
              <a:rPr lang="en-GB" sz="2800" dirty="0"/>
              <a:t> You have such strange objects that we don’t have on my planet.  And I have no idea what you do with them!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346270-50D7-DF28-829D-DEE52508A16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62447" y="1953240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5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mean, what is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2952260" cy="93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What is it?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0000" y="4743167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How do you use it?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644180" y="2148672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Where does it live?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644180" y="4892601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Who uses it?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E70505-3791-2BE7-9378-595337486B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206033">
            <a:off x="3276599" y="758906"/>
            <a:ext cx="6037385" cy="603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5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Archaeologists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809" y="2222287"/>
            <a:ext cx="6347791" cy="3636511"/>
          </a:xfrm>
        </p:spPr>
        <p:txBody>
          <a:bodyPr>
            <a:normAutofit/>
          </a:bodyPr>
          <a:lstStyle/>
          <a:p>
            <a:r>
              <a:rPr lang="en-GB" sz="2400" dirty="0"/>
              <a:t>Archaeologists dig up the remains of the past.</a:t>
            </a:r>
          </a:p>
          <a:p>
            <a:r>
              <a:rPr lang="en-GB" sz="2400" dirty="0"/>
              <a:t>Sometimes, they don’t know what they have found.</a:t>
            </a:r>
          </a:p>
          <a:p>
            <a:r>
              <a:rPr lang="en-GB" sz="2400" dirty="0"/>
              <a:t>Just like an alien looking at our objects, they have to figure out what it was used for.  </a:t>
            </a:r>
          </a:p>
        </p:txBody>
      </p:sp>
      <p:pic>
        <p:nvPicPr>
          <p:cNvPr id="4" name="Picture 2" descr="Archaeologists studying Carian tomb in Milas Becin">
            <a:extLst>
              <a:ext uri="{FF2B5EF4-FFF2-40B4-BE49-F238E27FC236}">
                <a16:creationId xmlns:a16="http://schemas.microsoft.com/office/drawing/2014/main" id="{0A1EA0FE-ED64-26D1-41F9-3C7DB5A24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7854" y="2084996"/>
            <a:ext cx="3629905" cy="42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F90C12-679F-A6AB-EE05-8E9C6275A69B}"/>
              </a:ext>
            </a:extLst>
          </p:cNvPr>
          <p:cNvSpPr txBox="1"/>
          <p:nvPr/>
        </p:nvSpPr>
        <p:spPr>
          <a:xfrm>
            <a:off x="8037853" y="6293581"/>
            <a:ext cx="3629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"Archaeologists studying Carian tomb in Milas Becin" by Ms. Yasemin Polat is licensed under CC BY-SA 3.0.</a:t>
            </a:r>
            <a:endParaRPr lang="en-GB" sz="10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7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Vikings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 The Vikings lived around 1000 years ago. </a:t>
            </a:r>
          </a:p>
          <a:p>
            <a:r>
              <a:rPr lang="en-GB" sz="3200" dirty="0"/>
              <a:t> Many of the things they used every day, do not exist today.  </a:t>
            </a:r>
          </a:p>
          <a:p>
            <a:r>
              <a:rPr lang="en-GB" sz="3200" dirty="0"/>
              <a:t> Sometimes it can be difficult for archaeologists to work out what they are.</a:t>
            </a:r>
          </a:p>
        </p:txBody>
      </p:sp>
    </p:spTree>
    <p:extLst>
      <p:ext uri="{BB962C8B-B14F-4D97-AF65-F5344CB8AC3E}">
        <p14:creationId xmlns:p14="http://schemas.microsoft.com/office/powerpoint/2010/main" val="304293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Boblet’s</a:t>
            </a:r>
            <a:r>
              <a:rPr lang="en-GB" dirty="0"/>
              <a:t>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7159097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Bob has found some objects used by the Vikings.</a:t>
            </a:r>
          </a:p>
          <a:p>
            <a:r>
              <a:rPr lang="en-GB" sz="2800" dirty="0"/>
              <a:t> He has asked you to draw or write what you think they might be or how they are used.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B1F896-8A9A-85EA-178C-51FE54A4BF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85892" y="2336799"/>
            <a:ext cx="5052646" cy="470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</a:t>
            </a:r>
          </a:p>
        </p:txBody>
      </p:sp>
      <p:pic>
        <p:nvPicPr>
          <p:cNvPr id="5" name="Picture 2" descr="Drikkehorn / Drinking horn">
            <a:extLst>
              <a:ext uri="{FF2B5EF4-FFF2-40B4-BE49-F238E27FC236}">
                <a16:creationId xmlns:a16="http://schemas.microsoft.com/office/drawing/2014/main" id="{51B0906D-4D07-6710-5456-C242C5D3A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0822" y="1306937"/>
            <a:ext cx="7830355" cy="535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616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It’s a drinking horn!</a:t>
            </a:r>
          </a:p>
        </p:txBody>
      </p:sp>
      <p:pic>
        <p:nvPicPr>
          <p:cNvPr id="3074" name="Picture 2" descr="The History of Viking Drinking Horns: From Ancient Times to Modern Day">
            <a:extLst>
              <a:ext uri="{FF2B5EF4-FFF2-40B4-BE49-F238E27FC236}">
                <a16:creationId xmlns:a16="http://schemas.microsoft.com/office/drawing/2014/main" id="{60E73E5C-1542-FC45-413E-1575BB6D9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499" y="2232338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48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</a:p>
        </p:txBody>
      </p:sp>
      <p:pic>
        <p:nvPicPr>
          <p:cNvPr id="4098" name="Picture 2" descr="Penannular Brooch 6th-7th century (Early Medieval)">
            <a:extLst>
              <a:ext uri="{FF2B5EF4-FFF2-40B4-BE49-F238E27FC236}">
                <a16:creationId xmlns:a16="http://schemas.microsoft.com/office/drawing/2014/main" id="{199E23FC-FB4D-4240-F48E-3D2ADDE1F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8250" y="0"/>
            <a:ext cx="4633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26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It’s a penannular brooch!</a:t>
            </a:r>
          </a:p>
        </p:txBody>
      </p:sp>
      <p:pic>
        <p:nvPicPr>
          <p:cNvPr id="1028" name="Picture 4" descr="Celtic Viking Norse Penannular Brooch Cloak Clasp Shawl Pin ...">
            <a:extLst>
              <a:ext uri="{FF2B5EF4-FFF2-40B4-BE49-F238E27FC236}">
                <a16:creationId xmlns:a16="http://schemas.microsoft.com/office/drawing/2014/main" id="{AFDEE3B3-4589-4543-AC82-50CD3BF8E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4751" y="1819939"/>
            <a:ext cx="4902495" cy="490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2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CEA2BA9-619D-C542-7138-5240C80AE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2378" y="1905938"/>
            <a:ext cx="4067242" cy="466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84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76472"/>
            <a:ext cx="10571998" cy="970450"/>
          </a:xfrm>
        </p:spPr>
        <p:txBody>
          <a:bodyPr/>
          <a:lstStyle/>
          <a:p>
            <a:r>
              <a:rPr lang="en-GB" dirty="0"/>
              <a:t>3. It’s a padlock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F1509B-3F64-E345-2FD8-30F0F8416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881369" y="2296194"/>
            <a:ext cx="3923227" cy="392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524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8BFD078-29C3-4D26-81F7-DE46A6549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999" y="2362687"/>
            <a:ext cx="6096000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327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It’s a strike-a-light (to hit against flint to create a fire).</a:t>
            </a:r>
          </a:p>
        </p:txBody>
      </p:sp>
      <p:pic>
        <p:nvPicPr>
          <p:cNvPr id="6146" name="Picture 2" descr="How to Be a Fire Starter">
            <a:extLst>
              <a:ext uri="{FF2B5EF4-FFF2-40B4-BE49-F238E27FC236}">
                <a16:creationId xmlns:a16="http://schemas.microsoft.com/office/drawing/2014/main" id="{56B14AA9-8056-6E54-F530-AC9B8D405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3037" y="1627470"/>
            <a:ext cx="8445925" cy="514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87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F972FBF-5248-44AB-83F9-FCDFBE9A4029}"/>
              </a:ext>
            </a:extLst>
          </p:cNvPr>
          <p:cNvGrpSpPr/>
          <p:nvPr/>
        </p:nvGrpSpPr>
        <p:grpSpPr>
          <a:xfrm>
            <a:off x="3189766" y="2636873"/>
            <a:ext cx="5582094" cy="3384545"/>
            <a:chOff x="3189766" y="2636873"/>
            <a:chExt cx="5582094" cy="338454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A6D1CAB-DB6A-41C6-97B8-E2DE05FCD9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89766" y="2636873"/>
              <a:ext cx="5582093" cy="338454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001F15-11EB-4AE9-AE78-A5044D3AEB92}"/>
                </a:ext>
              </a:extLst>
            </p:cNvPr>
            <p:cNvSpPr/>
            <p:nvPr/>
          </p:nvSpPr>
          <p:spPr>
            <a:xfrm>
              <a:off x="8250865" y="4104167"/>
              <a:ext cx="520995" cy="177563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438204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It’s an ice skate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8C36255-97CA-44A0-8CF4-44E434BF19B7}"/>
              </a:ext>
            </a:extLst>
          </p:cNvPr>
          <p:cNvGrpSpPr/>
          <p:nvPr/>
        </p:nvGrpSpPr>
        <p:grpSpPr>
          <a:xfrm>
            <a:off x="4919330" y="2328530"/>
            <a:ext cx="2353339" cy="4219780"/>
            <a:chOff x="4919330" y="2328530"/>
            <a:chExt cx="2353339" cy="421978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8354DA1-7333-4218-A9D8-750480711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19330" y="2328530"/>
              <a:ext cx="2353339" cy="421978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A0F1E03-3BD8-4FE1-9D04-6AE6D3AA2600}"/>
                </a:ext>
              </a:extLst>
            </p:cNvPr>
            <p:cNvSpPr/>
            <p:nvPr/>
          </p:nvSpPr>
          <p:spPr>
            <a:xfrm>
              <a:off x="4919330" y="3040912"/>
              <a:ext cx="194930" cy="80807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53186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9AF5EE19-AC7F-F668-6189-442B60C49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9685" y="1746992"/>
            <a:ext cx="5292630" cy="414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627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It’s ring money (and jewellery)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6B9A4A2F-7547-4A38-847E-1EB153569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1925" y="2376149"/>
            <a:ext cx="6188149" cy="411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526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Callout 10"/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4887C2-B49A-50C0-19A2-84DCC52D2C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7472" y="1796346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57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9923DC655DC547B6F5E5902811A124" ma:contentTypeVersion="13" ma:contentTypeDescription="Create a new document." ma:contentTypeScope="" ma:versionID="018c65d8ee8bab939e0222b1424cd41c">
  <xsd:schema xmlns:xsd="http://www.w3.org/2001/XMLSchema" xmlns:xs="http://www.w3.org/2001/XMLSchema" xmlns:p="http://schemas.microsoft.com/office/2006/metadata/properties" xmlns:ns2="d1e213a8-9a50-4ad7-937b-0126c923e10c" xmlns:ns3="8e2b602f-2fec-491a-86fc-492c80f25f63" targetNamespace="http://schemas.microsoft.com/office/2006/metadata/properties" ma:root="true" ma:fieldsID="57238566bb4fef5e9d282a2c98a78df8" ns2:_="" ns3:_="">
    <xsd:import namespace="d1e213a8-9a50-4ad7-937b-0126c923e10c"/>
    <xsd:import namespace="8e2b602f-2fec-491a-86fc-492c80f25f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213a8-9a50-4ad7-937b-0126c923e1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b602f-2fec-491a-86fc-492c80f25f6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C2D6BF-0033-4B52-8898-7164B8CD167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E3C1066-0DDC-4D93-ABB8-1FB47D3CA8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e213a8-9a50-4ad7-937b-0126c923e10c"/>
    <ds:schemaRef ds:uri="8e2b602f-2fec-491a-86fc-492c80f25f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A214C9-1BEF-4007-AB84-549BD5FD29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288</TotalTime>
  <Words>397</Words>
  <Application>Microsoft Office PowerPoint</Application>
  <PresentationFormat>Widescreen</PresentationFormat>
  <Paragraphs>48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Century Gothic</vt:lpstr>
      <vt:lpstr>Wingdings 2</vt:lpstr>
      <vt:lpstr>Quotable</vt:lpstr>
      <vt:lpstr>Alien Archaeology</vt:lpstr>
      <vt:lpstr>Hello! I’m Bob!</vt:lpstr>
      <vt:lpstr>I mean, what is THIS?</vt:lpstr>
      <vt:lpstr>What do Archaeologists do?</vt:lpstr>
      <vt:lpstr>The Vikings</vt:lpstr>
      <vt:lpstr>Boblet’s Challenge</vt:lpstr>
      <vt:lpstr>1.</vt:lpstr>
      <vt:lpstr>1. It’s a drinking horn!</vt:lpstr>
      <vt:lpstr>2. </vt:lpstr>
      <vt:lpstr>2. It’s a penannular brooch!</vt:lpstr>
      <vt:lpstr>3.</vt:lpstr>
      <vt:lpstr>3. It’s a padlock</vt:lpstr>
      <vt:lpstr>4.</vt:lpstr>
      <vt:lpstr>4. It’s a strike-a-light (to hit against flint to create a fire).</vt:lpstr>
      <vt:lpstr>5.</vt:lpstr>
      <vt:lpstr>5. It’s an ice skate</vt:lpstr>
      <vt:lpstr>6.</vt:lpstr>
      <vt:lpstr>6. It’s ring money (and jewellery)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Alien Archaeology</dc:title>
  <dc:creator>SnowflakeShona</dc:creator>
  <cp:lastModifiedBy>tcscarnall</cp:lastModifiedBy>
  <cp:revision>28</cp:revision>
  <dcterms:created xsi:type="dcterms:W3CDTF">2016-11-01T21:22:19Z</dcterms:created>
  <dcterms:modified xsi:type="dcterms:W3CDTF">2026-08-21T13:15:48Z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0x010100F49923DC655DC547B6F5E5902811A124</vt:lpwstr>
  </property>
  <property fmtid="{D5CDD505-2E9C-101B-9397-08002B2CF9AE}" pid="3" name="Order">
    <vt:r8>6671600</vt:r8>
  </property>
</Properties>
</file>