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8" d="100"/>
          <a:sy n="78"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7A6DA-7E5B-F78C-99EE-11B48FBE12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CEF356C-E3FE-1FFC-E1CC-447C3B7227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E2D54AB-C48B-3F58-DB3F-CA9A1F28BF03}"/>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A49C32A9-E962-E142-C908-C9BE020AA2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D8284C-7479-36C4-BA98-395D4040CC7D}"/>
              </a:ext>
            </a:extLst>
          </p:cNvPr>
          <p:cNvSpPr>
            <a:spLocks noGrp="1"/>
          </p:cNvSpPr>
          <p:nvPr>
            <p:ph type="sldNum" sz="quarter" idx="12"/>
          </p:nvPr>
        </p:nvSpPr>
        <p:spPr/>
        <p:txBody>
          <a:bodyPr/>
          <a:lstStyle/>
          <a:p>
            <a:fld id="{28DB4A5F-EBF6-4B3C-8A29-89AD0B723C39}" type="slidenum">
              <a:rPr lang="en-GB" smtClean="0"/>
              <a:t>‹#›</a:t>
            </a:fld>
            <a:endParaRPr lang="en-GB"/>
          </a:p>
        </p:txBody>
      </p:sp>
      <p:sp>
        <p:nvSpPr>
          <p:cNvPr id="7" name="Rectangle 6">
            <a:extLst>
              <a:ext uri="{FF2B5EF4-FFF2-40B4-BE49-F238E27FC236}">
                <a16:creationId xmlns:a16="http://schemas.microsoft.com/office/drawing/2014/main" id="{BEAD110B-629B-71EF-0658-B1CDE293752F}"/>
              </a:ext>
            </a:extLst>
          </p:cNvPr>
          <p:cNvSpPr/>
          <p:nvPr userDrawn="1"/>
        </p:nvSpPr>
        <p:spPr>
          <a:xfrm>
            <a:off x="347241" y="312516"/>
            <a:ext cx="11435787" cy="62734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9329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4FA87-16AE-8057-5A64-BE82F6F857F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F0204C-4CE4-EB8F-19C9-DD27759169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8C535C-35E2-DACE-A2FA-CE08878C473F}"/>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CFCB65B0-EE09-3ED6-7127-123CB8517A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FE838-9F3B-BF9B-8FA3-3FAE146DB20E}"/>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373698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4041C-9E4E-9EEE-F340-BF81DE9548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ED8965-0521-6528-E9E5-3394BAD299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D13345-F7F0-3605-46D5-E2EDDC848FAA}"/>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11934438-CA36-C624-7C86-08BFBFCD4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65BBC1-9E0D-50F1-2983-ED5D002DE8C6}"/>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1372071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5E826-8BFB-E67F-3A4C-16A6028042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7A1109-4781-A547-6D5F-6AB2F88EDF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05D9B5F-7A38-28A3-FBA4-F6D02FECA5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389E9B6-127E-B9E3-8B6B-59371FA66656}"/>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6" name="Footer Placeholder 5">
            <a:extLst>
              <a:ext uri="{FF2B5EF4-FFF2-40B4-BE49-F238E27FC236}">
                <a16:creationId xmlns:a16="http://schemas.microsoft.com/office/drawing/2014/main" id="{9CA891B0-22D3-9AF8-F57D-68511CD380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18284D-BBF0-C22E-2409-49CAF9B20DC1}"/>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157603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21B0-C192-573A-2D61-3B105FEE56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2429D6-2C20-8A02-64BC-EEA0B5399F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67E5FB-25D0-164A-A0DD-9593A48EE2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80C5043-A3F4-E8DE-3D53-0CDD0FCC83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1C4A3D-D7CA-5402-3F1A-F60F9AD23E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A531405-E97F-771F-DEAC-1BC3FD7527C3}"/>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8" name="Footer Placeholder 7">
            <a:extLst>
              <a:ext uri="{FF2B5EF4-FFF2-40B4-BE49-F238E27FC236}">
                <a16:creationId xmlns:a16="http://schemas.microsoft.com/office/drawing/2014/main" id="{E8C2C54C-6903-DF73-1EE7-52006D99522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289CC3-2AED-8E9B-40EC-DE008494FF7B}"/>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555819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EDD7-3440-32CB-30CE-B9279DE95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31B81DE-0B18-8BEC-8D71-495FE5619566}"/>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4" name="Footer Placeholder 3">
            <a:extLst>
              <a:ext uri="{FF2B5EF4-FFF2-40B4-BE49-F238E27FC236}">
                <a16:creationId xmlns:a16="http://schemas.microsoft.com/office/drawing/2014/main" id="{44BE194A-139B-C56D-A56F-DF2C9C1B29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F87AB20-76C9-5224-CF30-F8848C480CF5}"/>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1547499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52DD2-31CD-7815-A7BB-2C330B2AD0B4}"/>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3" name="Footer Placeholder 2">
            <a:extLst>
              <a:ext uri="{FF2B5EF4-FFF2-40B4-BE49-F238E27FC236}">
                <a16:creationId xmlns:a16="http://schemas.microsoft.com/office/drawing/2014/main" id="{0E85F599-A881-F512-C6B3-A001B4D6279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567FD4-3373-4BCE-CAD4-808DC6CB9260}"/>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338490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27D7-8E82-1ADE-3CBA-C851037B70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59B4C85-C016-3CD8-855C-3639484714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ADBD008-7C3D-FC73-A4BB-946FB784C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B4B60-F639-37AE-DD24-669CF0C9E3FC}"/>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6" name="Footer Placeholder 5">
            <a:extLst>
              <a:ext uri="{FF2B5EF4-FFF2-40B4-BE49-F238E27FC236}">
                <a16:creationId xmlns:a16="http://schemas.microsoft.com/office/drawing/2014/main" id="{53A60B6E-943B-C38A-C10A-12904D5B9A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8890F1-807A-1F15-BFAC-8DD72DD0542C}"/>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302524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56C6-309A-22B8-3CFE-CC1084611B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C06D80-DF2F-CA65-ACD8-1928F21898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75A847A-05F9-A194-2C9A-92E89CB15B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FC7E0-9105-C1DD-EF1F-48F3D8817588}"/>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6" name="Footer Placeholder 5">
            <a:extLst>
              <a:ext uri="{FF2B5EF4-FFF2-40B4-BE49-F238E27FC236}">
                <a16:creationId xmlns:a16="http://schemas.microsoft.com/office/drawing/2014/main" id="{B3F3E4BE-8852-764F-2966-0CA5A8FF3E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18E4B1-F3AE-77D3-6970-3AFC1AA38C8B}"/>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270912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58C4-EF0B-193E-9AA0-DC59251BF1D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16F5E50-E4A1-BAF8-0B1D-0184893CB3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66CEDE-A919-61A3-5C1A-96C8AE1C164A}"/>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97A33C61-709A-CADD-89F4-51104B5BC8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2F3457-E673-BC07-8C9A-5EC5E1AA22CB}"/>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1786777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D9161B-2D64-7405-501B-D2BF32B39C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BF6D60-E699-2DF8-825C-B1D36CB2ED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AA4E74-C572-11C4-64E7-4C665B080FF5}"/>
              </a:ext>
            </a:extLst>
          </p:cNvPr>
          <p:cNvSpPr>
            <a:spLocks noGrp="1"/>
          </p:cNvSpPr>
          <p:nvPr>
            <p:ph type="dt" sz="half" idx="10"/>
          </p:nvPr>
        </p:nvSpPr>
        <p:spPr/>
        <p:txBody>
          <a:body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39498629-1928-DEE4-BDB5-72A9CAB844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1FD31D-3DE2-9893-B06A-E10464CE3F1B}"/>
              </a:ext>
            </a:extLst>
          </p:cNvPr>
          <p:cNvSpPr>
            <a:spLocks noGrp="1"/>
          </p:cNvSpPr>
          <p:nvPr>
            <p:ph type="sldNum" sz="quarter" idx="12"/>
          </p:nvPr>
        </p:nvSpPr>
        <p:spPr/>
        <p:txBody>
          <a:bodyPr/>
          <a:lstStyle/>
          <a:p>
            <a:fld id="{28DB4A5F-EBF6-4B3C-8A29-89AD0B723C39}" type="slidenum">
              <a:rPr lang="en-GB" smtClean="0"/>
              <a:t>‹#›</a:t>
            </a:fld>
            <a:endParaRPr lang="en-GB"/>
          </a:p>
        </p:txBody>
      </p:sp>
    </p:spTree>
    <p:extLst>
      <p:ext uri="{BB962C8B-B14F-4D97-AF65-F5344CB8AC3E}">
        <p14:creationId xmlns:p14="http://schemas.microsoft.com/office/powerpoint/2010/main" val="2636698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E33282-3420-EB3B-6B0F-C7E533664E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DA0B52-2AC3-5E2E-915D-51296B59C5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EC03CE-B4BD-6582-FCBC-2088B19121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8C76A-0B33-459B-BD5E-01311B76C7AC}" type="datetimeFigureOut">
              <a:rPr lang="en-GB" smtClean="0"/>
              <a:t>21/08/2026</a:t>
            </a:fld>
            <a:endParaRPr lang="en-GB"/>
          </a:p>
        </p:txBody>
      </p:sp>
      <p:sp>
        <p:nvSpPr>
          <p:cNvPr id="5" name="Footer Placeholder 4">
            <a:extLst>
              <a:ext uri="{FF2B5EF4-FFF2-40B4-BE49-F238E27FC236}">
                <a16:creationId xmlns:a16="http://schemas.microsoft.com/office/drawing/2014/main" id="{AF7AF082-8D6F-5DE7-A0CD-7DCE26E010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97BC6E7-CD96-264F-D878-61D235814B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DB4A5F-EBF6-4B3C-8A29-89AD0B723C39}" type="slidenum">
              <a:rPr lang="en-GB" smtClean="0"/>
              <a:t>‹#›</a:t>
            </a:fld>
            <a:endParaRPr lang="en-GB"/>
          </a:p>
        </p:txBody>
      </p:sp>
    </p:spTree>
    <p:extLst>
      <p:ext uri="{BB962C8B-B14F-4D97-AF65-F5344CB8AC3E}">
        <p14:creationId xmlns:p14="http://schemas.microsoft.com/office/powerpoint/2010/main" val="3532846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hyperlink" Target="https://www.instagram.com/wildsuga/"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9A5DB7-B078-43FC-FBCE-A560686303BC}"/>
              </a:ext>
            </a:extLst>
          </p:cNvPr>
          <p:cNvSpPr txBox="1"/>
          <p:nvPr/>
        </p:nvSpPr>
        <p:spPr>
          <a:xfrm>
            <a:off x="790832" y="4843849"/>
            <a:ext cx="1065152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u="sng" dirty="0"/>
              <a:t>Vocabulary</a:t>
            </a:r>
          </a:p>
          <a:p>
            <a:endParaRPr lang="en-GB" dirty="0"/>
          </a:p>
          <a:p>
            <a:r>
              <a:rPr lang="en-US" sz="3200" dirty="0"/>
              <a:t>grave goods		Roman Empire		migration</a:t>
            </a:r>
          </a:p>
          <a:p>
            <a:r>
              <a:rPr lang="en-US" sz="3200" dirty="0"/>
              <a:t>evidence			archaeologist</a:t>
            </a:r>
            <a:endParaRPr lang="en-GB" sz="3200" dirty="0"/>
          </a:p>
        </p:txBody>
      </p:sp>
      <p:sp>
        <p:nvSpPr>
          <p:cNvPr id="5" name="TextBox 4">
            <a:extLst>
              <a:ext uri="{FF2B5EF4-FFF2-40B4-BE49-F238E27FC236}">
                <a16:creationId xmlns:a16="http://schemas.microsoft.com/office/drawing/2014/main" id="{9E6746C0-B2D3-189C-623F-2C470D85ED89}"/>
              </a:ext>
            </a:extLst>
          </p:cNvPr>
          <p:cNvSpPr txBox="1"/>
          <p:nvPr/>
        </p:nvSpPr>
        <p:spPr>
          <a:xfrm>
            <a:off x="2222157" y="197707"/>
            <a:ext cx="7747686" cy="830997"/>
          </a:xfrm>
          <a:prstGeom prst="rect">
            <a:avLst/>
          </a:prstGeom>
          <a:noFill/>
        </p:spPr>
        <p:txBody>
          <a:bodyPr wrap="square" rtlCol="0">
            <a:spAutoFit/>
          </a:bodyPr>
          <a:lstStyle/>
          <a:p>
            <a:pPr algn="ctr"/>
            <a:r>
              <a:rPr lang="en-GB" sz="4800" b="1" u="sng" dirty="0"/>
              <a:t>Black History Month</a:t>
            </a:r>
          </a:p>
        </p:txBody>
      </p:sp>
      <p:sp>
        <p:nvSpPr>
          <p:cNvPr id="6" name="TextBox 5">
            <a:extLst>
              <a:ext uri="{FF2B5EF4-FFF2-40B4-BE49-F238E27FC236}">
                <a16:creationId xmlns:a16="http://schemas.microsoft.com/office/drawing/2014/main" id="{65F1F0C3-3171-869A-A602-BBD7B527205E}"/>
              </a:ext>
            </a:extLst>
          </p:cNvPr>
          <p:cNvSpPr txBox="1"/>
          <p:nvPr/>
        </p:nvSpPr>
        <p:spPr>
          <a:xfrm>
            <a:off x="2281881" y="1859340"/>
            <a:ext cx="7628238" cy="1569660"/>
          </a:xfrm>
          <a:prstGeom prst="rect">
            <a:avLst/>
          </a:prstGeom>
          <a:noFill/>
        </p:spPr>
        <p:txBody>
          <a:bodyPr wrap="square" rtlCol="0">
            <a:spAutoFit/>
          </a:bodyPr>
          <a:lstStyle/>
          <a:p>
            <a:pPr algn="ctr"/>
            <a:r>
              <a:rPr lang="en-GB" sz="9600" b="1" dirty="0"/>
              <a:t>Black Romans</a:t>
            </a:r>
          </a:p>
        </p:txBody>
      </p:sp>
      <p:pic>
        <p:nvPicPr>
          <p:cNvPr id="2" name="Picture 1">
            <a:extLst>
              <a:ext uri="{FF2B5EF4-FFF2-40B4-BE49-F238E27FC236}">
                <a16:creationId xmlns:a16="http://schemas.microsoft.com/office/drawing/2014/main" id="{C61A81B8-318D-BC62-B528-BEF6347F1E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1755" y="345988"/>
            <a:ext cx="1322173" cy="1322173"/>
          </a:xfrm>
          <a:prstGeom prst="rect">
            <a:avLst/>
          </a:prstGeom>
        </p:spPr>
      </p:pic>
    </p:spTree>
    <p:extLst>
      <p:ext uri="{BB962C8B-B14F-4D97-AF65-F5344CB8AC3E}">
        <p14:creationId xmlns:p14="http://schemas.microsoft.com/office/powerpoint/2010/main" val="1824871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C6160-7C7C-A9EA-9E2A-8D1AE543D22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BF07CD-20D1-23C2-E1D9-9481A32A8301}"/>
              </a:ext>
            </a:extLst>
          </p:cNvPr>
          <p:cNvGraphicFramePr>
            <a:graphicFrameLocks noGrp="1"/>
          </p:cNvGraphicFramePr>
          <p:nvPr>
            <p:extLst>
              <p:ext uri="{D42A27DB-BD31-4B8C-83A1-F6EECF244321}">
                <p14:modId xmlns:p14="http://schemas.microsoft.com/office/powerpoint/2010/main" val="177367908"/>
              </p:ext>
            </p:extLst>
          </p:nvPr>
        </p:nvGraphicFramePr>
        <p:xfrm>
          <a:off x="914277" y="3876335"/>
          <a:ext cx="10439544" cy="559741"/>
        </p:xfrm>
        <a:graphic>
          <a:graphicData uri="http://schemas.openxmlformats.org/drawingml/2006/table">
            <a:tbl>
              <a:tblPr firstRow="1" bandRow="1">
                <a:tableStyleId>{5940675A-B579-460E-94D1-54222C63F5DA}</a:tableStyleId>
              </a:tblPr>
              <a:tblGrid>
                <a:gridCol w="434981">
                  <a:extLst>
                    <a:ext uri="{9D8B030D-6E8A-4147-A177-3AD203B41FA5}">
                      <a16:colId xmlns:a16="http://schemas.microsoft.com/office/drawing/2014/main" val="182381461"/>
                    </a:ext>
                  </a:extLst>
                </a:gridCol>
                <a:gridCol w="434981">
                  <a:extLst>
                    <a:ext uri="{9D8B030D-6E8A-4147-A177-3AD203B41FA5}">
                      <a16:colId xmlns:a16="http://schemas.microsoft.com/office/drawing/2014/main" val="1431882765"/>
                    </a:ext>
                  </a:extLst>
                </a:gridCol>
                <a:gridCol w="434981">
                  <a:extLst>
                    <a:ext uri="{9D8B030D-6E8A-4147-A177-3AD203B41FA5}">
                      <a16:colId xmlns:a16="http://schemas.microsoft.com/office/drawing/2014/main" val="2998593696"/>
                    </a:ext>
                  </a:extLst>
                </a:gridCol>
                <a:gridCol w="434981">
                  <a:extLst>
                    <a:ext uri="{9D8B030D-6E8A-4147-A177-3AD203B41FA5}">
                      <a16:colId xmlns:a16="http://schemas.microsoft.com/office/drawing/2014/main" val="2409984505"/>
                    </a:ext>
                  </a:extLst>
                </a:gridCol>
                <a:gridCol w="434981">
                  <a:extLst>
                    <a:ext uri="{9D8B030D-6E8A-4147-A177-3AD203B41FA5}">
                      <a16:colId xmlns:a16="http://schemas.microsoft.com/office/drawing/2014/main" val="2472055640"/>
                    </a:ext>
                  </a:extLst>
                </a:gridCol>
                <a:gridCol w="434981">
                  <a:extLst>
                    <a:ext uri="{9D8B030D-6E8A-4147-A177-3AD203B41FA5}">
                      <a16:colId xmlns:a16="http://schemas.microsoft.com/office/drawing/2014/main" val="1143114834"/>
                    </a:ext>
                  </a:extLst>
                </a:gridCol>
                <a:gridCol w="434981">
                  <a:extLst>
                    <a:ext uri="{9D8B030D-6E8A-4147-A177-3AD203B41FA5}">
                      <a16:colId xmlns:a16="http://schemas.microsoft.com/office/drawing/2014/main" val="1526094768"/>
                    </a:ext>
                  </a:extLst>
                </a:gridCol>
                <a:gridCol w="434981">
                  <a:extLst>
                    <a:ext uri="{9D8B030D-6E8A-4147-A177-3AD203B41FA5}">
                      <a16:colId xmlns:a16="http://schemas.microsoft.com/office/drawing/2014/main" val="840938228"/>
                    </a:ext>
                  </a:extLst>
                </a:gridCol>
                <a:gridCol w="434981">
                  <a:extLst>
                    <a:ext uri="{9D8B030D-6E8A-4147-A177-3AD203B41FA5}">
                      <a16:colId xmlns:a16="http://schemas.microsoft.com/office/drawing/2014/main" val="3793262021"/>
                    </a:ext>
                  </a:extLst>
                </a:gridCol>
                <a:gridCol w="434981">
                  <a:extLst>
                    <a:ext uri="{9D8B030D-6E8A-4147-A177-3AD203B41FA5}">
                      <a16:colId xmlns:a16="http://schemas.microsoft.com/office/drawing/2014/main" val="2814094568"/>
                    </a:ext>
                  </a:extLst>
                </a:gridCol>
                <a:gridCol w="434981">
                  <a:extLst>
                    <a:ext uri="{9D8B030D-6E8A-4147-A177-3AD203B41FA5}">
                      <a16:colId xmlns:a16="http://schemas.microsoft.com/office/drawing/2014/main" val="4239689725"/>
                    </a:ext>
                  </a:extLst>
                </a:gridCol>
                <a:gridCol w="434981">
                  <a:extLst>
                    <a:ext uri="{9D8B030D-6E8A-4147-A177-3AD203B41FA5}">
                      <a16:colId xmlns:a16="http://schemas.microsoft.com/office/drawing/2014/main" val="2869517201"/>
                    </a:ext>
                  </a:extLst>
                </a:gridCol>
                <a:gridCol w="434981">
                  <a:extLst>
                    <a:ext uri="{9D8B030D-6E8A-4147-A177-3AD203B41FA5}">
                      <a16:colId xmlns:a16="http://schemas.microsoft.com/office/drawing/2014/main" val="2782275630"/>
                    </a:ext>
                  </a:extLst>
                </a:gridCol>
                <a:gridCol w="434981">
                  <a:extLst>
                    <a:ext uri="{9D8B030D-6E8A-4147-A177-3AD203B41FA5}">
                      <a16:colId xmlns:a16="http://schemas.microsoft.com/office/drawing/2014/main" val="2107548552"/>
                    </a:ext>
                  </a:extLst>
                </a:gridCol>
                <a:gridCol w="434981">
                  <a:extLst>
                    <a:ext uri="{9D8B030D-6E8A-4147-A177-3AD203B41FA5}">
                      <a16:colId xmlns:a16="http://schemas.microsoft.com/office/drawing/2014/main" val="3782634260"/>
                    </a:ext>
                  </a:extLst>
                </a:gridCol>
                <a:gridCol w="434981">
                  <a:extLst>
                    <a:ext uri="{9D8B030D-6E8A-4147-A177-3AD203B41FA5}">
                      <a16:colId xmlns:a16="http://schemas.microsoft.com/office/drawing/2014/main" val="397231715"/>
                    </a:ext>
                  </a:extLst>
                </a:gridCol>
                <a:gridCol w="434981">
                  <a:extLst>
                    <a:ext uri="{9D8B030D-6E8A-4147-A177-3AD203B41FA5}">
                      <a16:colId xmlns:a16="http://schemas.microsoft.com/office/drawing/2014/main" val="2886786308"/>
                    </a:ext>
                  </a:extLst>
                </a:gridCol>
                <a:gridCol w="434981">
                  <a:extLst>
                    <a:ext uri="{9D8B030D-6E8A-4147-A177-3AD203B41FA5}">
                      <a16:colId xmlns:a16="http://schemas.microsoft.com/office/drawing/2014/main" val="704732169"/>
                    </a:ext>
                  </a:extLst>
                </a:gridCol>
                <a:gridCol w="434981">
                  <a:extLst>
                    <a:ext uri="{9D8B030D-6E8A-4147-A177-3AD203B41FA5}">
                      <a16:colId xmlns:a16="http://schemas.microsoft.com/office/drawing/2014/main" val="2749655129"/>
                    </a:ext>
                  </a:extLst>
                </a:gridCol>
                <a:gridCol w="434981">
                  <a:extLst>
                    <a:ext uri="{9D8B030D-6E8A-4147-A177-3AD203B41FA5}">
                      <a16:colId xmlns:a16="http://schemas.microsoft.com/office/drawing/2014/main" val="1158252373"/>
                    </a:ext>
                  </a:extLst>
                </a:gridCol>
                <a:gridCol w="434981">
                  <a:extLst>
                    <a:ext uri="{9D8B030D-6E8A-4147-A177-3AD203B41FA5}">
                      <a16:colId xmlns:a16="http://schemas.microsoft.com/office/drawing/2014/main" val="89285242"/>
                    </a:ext>
                  </a:extLst>
                </a:gridCol>
                <a:gridCol w="434981">
                  <a:extLst>
                    <a:ext uri="{9D8B030D-6E8A-4147-A177-3AD203B41FA5}">
                      <a16:colId xmlns:a16="http://schemas.microsoft.com/office/drawing/2014/main" val="844316274"/>
                    </a:ext>
                  </a:extLst>
                </a:gridCol>
                <a:gridCol w="434981">
                  <a:extLst>
                    <a:ext uri="{9D8B030D-6E8A-4147-A177-3AD203B41FA5}">
                      <a16:colId xmlns:a16="http://schemas.microsoft.com/office/drawing/2014/main" val="1488370929"/>
                    </a:ext>
                  </a:extLst>
                </a:gridCol>
                <a:gridCol w="434981">
                  <a:extLst>
                    <a:ext uri="{9D8B030D-6E8A-4147-A177-3AD203B41FA5}">
                      <a16:colId xmlns:a16="http://schemas.microsoft.com/office/drawing/2014/main" val="455492455"/>
                    </a:ext>
                  </a:extLst>
                </a:gridCol>
              </a:tblGrid>
              <a:tr h="559741">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5"/>
                    </a:solidFill>
                  </a:tcPr>
                </a:tc>
                <a:extLst>
                  <a:ext uri="{0D108BD9-81ED-4DB2-BD59-A6C34878D82A}">
                    <a16:rowId xmlns:a16="http://schemas.microsoft.com/office/drawing/2014/main" val="591625835"/>
                  </a:ext>
                </a:extLst>
              </a:tr>
            </a:tbl>
          </a:graphicData>
        </a:graphic>
      </p:graphicFrame>
      <p:cxnSp>
        <p:nvCxnSpPr>
          <p:cNvPr id="4" name="Straight Arrow Connector 3">
            <a:extLst>
              <a:ext uri="{FF2B5EF4-FFF2-40B4-BE49-F238E27FC236}">
                <a16:creationId xmlns:a16="http://schemas.microsoft.com/office/drawing/2014/main" id="{812C6F7D-EE09-5261-3C94-54EA6892BEF0}"/>
              </a:ext>
            </a:extLst>
          </p:cNvPr>
          <p:cNvCxnSpPr>
            <a:cxnSpLocks/>
          </p:cNvCxnSpPr>
          <p:nvPr/>
        </p:nvCxnSpPr>
        <p:spPr>
          <a:xfrm>
            <a:off x="11087727" y="3080688"/>
            <a:ext cx="0" cy="795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F5F80D-A81C-CADB-C37D-50FF9C53A516}"/>
              </a:ext>
            </a:extLst>
          </p:cNvPr>
          <p:cNvSpPr txBox="1"/>
          <p:nvPr/>
        </p:nvSpPr>
        <p:spPr>
          <a:xfrm>
            <a:off x="10748945" y="2669161"/>
            <a:ext cx="1087391" cy="369332"/>
          </a:xfrm>
          <a:prstGeom prst="rect">
            <a:avLst/>
          </a:prstGeom>
          <a:noFill/>
        </p:spPr>
        <p:txBody>
          <a:bodyPr wrap="square" rtlCol="0">
            <a:spAutoFit/>
          </a:bodyPr>
          <a:lstStyle/>
          <a:p>
            <a:r>
              <a:rPr lang="en-GB" dirty="0"/>
              <a:t>Today</a:t>
            </a:r>
          </a:p>
        </p:txBody>
      </p:sp>
      <p:sp>
        <p:nvSpPr>
          <p:cNvPr id="6" name="TextBox 5">
            <a:extLst>
              <a:ext uri="{FF2B5EF4-FFF2-40B4-BE49-F238E27FC236}">
                <a16:creationId xmlns:a16="http://schemas.microsoft.com/office/drawing/2014/main" id="{179ABF62-65CB-E885-A0FD-A93A96A98CC9}"/>
              </a:ext>
            </a:extLst>
          </p:cNvPr>
          <p:cNvSpPr txBox="1"/>
          <p:nvPr/>
        </p:nvSpPr>
        <p:spPr>
          <a:xfrm rot="5400000">
            <a:off x="10573053" y="4657907"/>
            <a:ext cx="720665" cy="276999"/>
          </a:xfrm>
          <a:prstGeom prst="rect">
            <a:avLst/>
          </a:prstGeom>
          <a:noFill/>
        </p:spPr>
        <p:txBody>
          <a:bodyPr wrap="square" rtlCol="0">
            <a:spAutoFit/>
          </a:bodyPr>
          <a:lstStyle/>
          <a:p>
            <a:r>
              <a:rPr lang="en-GB" sz="1200" dirty="0"/>
              <a:t>AD 2000</a:t>
            </a:r>
          </a:p>
        </p:txBody>
      </p:sp>
      <p:sp>
        <p:nvSpPr>
          <p:cNvPr id="7" name="TextBox 6">
            <a:extLst>
              <a:ext uri="{FF2B5EF4-FFF2-40B4-BE49-F238E27FC236}">
                <a16:creationId xmlns:a16="http://schemas.microsoft.com/office/drawing/2014/main" id="{52855025-0E5C-EEFB-804A-5A7F5157C062}"/>
              </a:ext>
            </a:extLst>
          </p:cNvPr>
          <p:cNvSpPr txBox="1"/>
          <p:nvPr/>
        </p:nvSpPr>
        <p:spPr>
          <a:xfrm rot="5400000">
            <a:off x="10136489" y="4657906"/>
            <a:ext cx="720665" cy="276999"/>
          </a:xfrm>
          <a:prstGeom prst="rect">
            <a:avLst/>
          </a:prstGeom>
          <a:noFill/>
        </p:spPr>
        <p:txBody>
          <a:bodyPr wrap="square" rtlCol="0">
            <a:spAutoFit/>
          </a:bodyPr>
          <a:lstStyle/>
          <a:p>
            <a:r>
              <a:rPr lang="en-GB" sz="1200" dirty="0"/>
              <a:t>AD 1900</a:t>
            </a:r>
          </a:p>
        </p:txBody>
      </p:sp>
      <p:sp>
        <p:nvSpPr>
          <p:cNvPr id="8" name="TextBox 7">
            <a:extLst>
              <a:ext uri="{FF2B5EF4-FFF2-40B4-BE49-F238E27FC236}">
                <a16:creationId xmlns:a16="http://schemas.microsoft.com/office/drawing/2014/main" id="{F2E2EC56-2409-A6BB-62F8-862EE2773ACE}"/>
              </a:ext>
            </a:extLst>
          </p:cNvPr>
          <p:cNvSpPr txBox="1"/>
          <p:nvPr/>
        </p:nvSpPr>
        <p:spPr>
          <a:xfrm rot="5400000">
            <a:off x="9697333" y="4657905"/>
            <a:ext cx="720665" cy="276999"/>
          </a:xfrm>
          <a:prstGeom prst="rect">
            <a:avLst/>
          </a:prstGeom>
          <a:noFill/>
        </p:spPr>
        <p:txBody>
          <a:bodyPr wrap="square" rtlCol="0">
            <a:spAutoFit/>
          </a:bodyPr>
          <a:lstStyle/>
          <a:p>
            <a:r>
              <a:rPr lang="en-GB" sz="1200" dirty="0"/>
              <a:t>AD 1800</a:t>
            </a:r>
          </a:p>
        </p:txBody>
      </p:sp>
      <p:sp>
        <p:nvSpPr>
          <p:cNvPr id="9" name="TextBox 8">
            <a:extLst>
              <a:ext uri="{FF2B5EF4-FFF2-40B4-BE49-F238E27FC236}">
                <a16:creationId xmlns:a16="http://schemas.microsoft.com/office/drawing/2014/main" id="{BE4C6EB2-885F-50D5-763D-1AED46E0F892}"/>
              </a:ext>
            </a:extLst>
          </p:cNvPr>
          <p:cNvSpPr txBox="1"/>
          <p:nvPr/>
        </p:nvSpPr>
        <p:spPr>
          <a:xfrm rot="5400000">
            <a:off x="9276897" y="4657904"/>
            <a:ext cx="720665" cy="276999"/>
          </a:xfrm>
          <a:prstGeom prst="rect">
            <a:avLst/>
          </a:prstGeom>
          <a:noFill/>
        </p:spPr>
        <p:txBody>
          <a:bodyPr wrap="square" rtlCol="0">
            <a:spAutoFit/>
          </a:bodyPr>
          <a:lstStyle/>
          <a:p>
            <a:r>
              <a:rPr lang="en-GB" sz="1200" dirty="0"/>
              <a:t>AD 1700</a:t>
            </a:r>
          </a:p>
        </p:txBody>
      </p:sp>
      <p:sp>
        <p:nvSpPr>
          <p:cNvPr id="10" name="TextBox 9">
            <a:extLst>
              <a:ext uri="{FF2B5EF4-FFF2-40B4-BE49-F238E27FC236}">
                <a16:creationId xmlns:a16="http://schemas.microsoft.com/office/drawing/2014/main" id="{AE70CDFF-FB0B-0D2D-022C-0F6F61F2B183}"/>
              </a:ext>
            </a:extLst>
          </p:cNvPr>
          <p:cNvSpPr txBox="1"/>
          <p:nvPr/>
        </p:nvSpPr>
        <p:spPr>
          <a:xfrm rot="5400000">
            <a:off x="8847101" y="4657903"/>
            <a:ext cx="720665" cy="276999"/>
          </a:xfrm>
          <a:prstGeom prst="rect">
            <a:avLst/>
          </a:prstGeom>
          <a:noFill/>
        </p:spPr>
        <p:txBody>
          <a:bodyPr wrap="square" rtlCol="0">
            <a:spAutoFit/>
          </a:bodyPr>
          <a:lstStyle/>
          <a:p>
            <a:r>
              <a:rPr lang="en-GB" sz="1200" dirty="0"/>
              <a:t>AD 1600</a:t>
            </a:r>
          </a:p>
        </p:txBody>
      </p:sp>
      <p:sp>
        <p:nvSpPr>
          <p:cNvPr id="11" name="TextBox 10">
            <a:extLst>
              <a:ext uri="{FF2B5EF4-FFF2-40B4-BE49-F238E27FC236}">
                <a16:creationId xmlns:a16="http://schemas.microsoft.com/office/drawing/2014/main" id="{46C617BB-94B2-E369-1DAF-47B35B3BD793}"/>
              </a:ext>
            </a:extLst>
          </p:cNvPr>
          <p:cNvSpPr txBox="1"/>
          <p:nvPr/>
        </p:nvSpPr>
        <p:spPr>
          <a:xfrm rot="5400000">
            <a:off x="8401177" y="4657902"/>
            <a:ext cx="720665" cy="276999"/>
          </a:xfrm>
          <a:prstGeom prst="rect">
            <a:avLst/>
          </a:prstGeom>
          <a:noFill/>
        </p:spPr>
        <p:txBody>
          <a:bodyPr wrap="square" rtlCol="0">
            <a:spAutoFit/>
          </a:bodyPr>
          <a:lstStyle/>
          <a:p>
            <a:r>
              <a:rPr lang="en-GB" sz="1200" dirty="0"/>
              <a:t>AD 1500</a:t>
            </a:r>
          </a:p>
        </p:txBody>
      </p:sp>
      <p:sp>
        <p:nvSpPr>
          <p:cNvPr id="12" name="TextBox 11">
            <a:extLst>
              <a:ext uri="{FF2B5EF4-FFF2-40B4-BE49-F238E27FC236}">
                <a16:creationId xmlns:a16="http://schemas.microsoft.com/office/drawing/2014/main" id="{20F84BDF-817E-946D-3653-F2788C17ED49}"/>
              </a:ext>
            </a:extLst>
          </p:cNvPr>
          <p:cNvSpPr txBox="1"/>
          <p:nvPr/>
        </p:nvSpPr>
        <p:spPr>
          <a:xfrm rot="5400000">
            <a:off x="7955253" y="4692622"/>
            <a:ext cx="720665" cy="276999"/>
          </a:xfrm>
          <a:prstGeom prst="rect">
            <a:avLst/>
          </a:prstGeom>
          <a:noFill/>
        </p:spPr>
        <p:txBody>
          <a:bodyPr wrap="square" rtlCol="0">
            <a:spAutoFit/>
          </a:bodyPr>
          <a:lstStyle/>
          <a:p>
            <a:r>
              <a:rPr lang="en-GB" sz="1200" dirty="0"/>
              <a:t>AD 1400</a:t>
            </a:r>
          </a:p>
        </p:txBody>
      </p:sp>
      <p:sp>
        <p:nvSpPr>
          <p:cNvPr id="13" name="TextBox 12">
            <a:extLst>
              <a:ext uri="{FF2B5EF4-FFF2-40B4-BE49-F238E27FC236}">
                <a16:creationId xmlns:a16="http://schemas.microsoft.com/office/drawing/2014/main" id="{0820C9DD-C645-D164-BCA5-05F14F887817}"/>
              </a:ext>
            </a:extLst>
          </p:cNvPr>
          <p:cNvSpPr txBox="1"/>
          <p:nvPr/>
        </p:nvSpPr>
        <p:spPr>
          <a:xfrm rot="5400000">
            <a:off x="7550945" y="4692622"/>
            <a:ext cx="720665" cy="276999"/>
          </a:xfrm>
          <a:prstGeom prst="rect">
            <a:avLst/>
          </a:prstGeom>
          <a:noFill/>
        </p:spPr>
        <p:txBody>
          <a:bodyPr wrap="square" rtlCol="0">
            <a:spAutoFit/>
          </a:bodyPr>
          <a:lstStyle/>
          <a:p>
            <a:r>
              <a:rPr lang="en-GB" sz="1200" dirty="0"/>
              <a:t>AD 1300</a:t>
            </a:r>
          </a:p>
        </p:txBody>
      </p:sp>
      <p:sp>
        <p:nvSpPr>
          <p:cNvPr id="14" name="Rectangle 13">
            <a:extLst>
              <a:ext uri="{FF2B5EF4-FFF2-40B4-BE49-F238E27FC236}">
                <a16:creationId xmlns:a16="http://schemas.microsoft.com/office/drawing/2014/main" id="{D702B535-6C62-9C85-3D83-93D2D575FA85}"/>
              </a:ext>
            </a:extLst>
          </p:cNvPr>
          <p:cNvSpPr/>
          <p:nvPr/>
        </p:nvSpPr>
        <p:spPr>
          <a:xfrm>
            <a:off x="2352584" y="3193218"/>
            <a:ext cx="1663359" cy="6388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Roman Britain</a:t>
            </a:r>
          </a:p>
          <a:p>
            <a:pPr algn="ctr"/>
            <a:r>
              <a:rPr lang="en-GB" dirty="0"/>
              <a:t>AD 43-410</a:t>
            </a:r>
          </a:p>
        </p:txBody>
      </p:sp>
      <p:sp>
        <p:nvSpPr>
          <p:cNvPr id="15" name="TextBox 14">
            <a:extLst>
              <a:ext uri="{FF2B5EF4-FFF2-40B4-BE49-F238E27FC236}">
                <a16:creationId xmlns:a16="http://schemas.microsoft.com/office/drawing/2014/main" id="{C502367C-9BDE-A8E4-0B29-4898537673D9}"/>
              </a:ext>
            </a:extLst>
          </p:cNvPr>
          <p:cNvSpPr txBox="1"/>
          <p:nvPr/>
        </p:nvSpPr>
        <p:spPr>
          <a:xfrm rot="5400000">
            <a:off x="7095661" y="4657901"/>
            <a:ext cx="720665" cy="276999"/>
          </a:xfrm>
          <a:prstGeom prst="rect">
            <a:avLst/>
          </a:prstGeom>
          <a:noFill/>
        </p:spPr>
        <p:txBody>
          <a:bodyPr wrap="square" rtlCol="0">
            <a:spAutoFit/>
          </a:bodyPr>
          <a:lstStyle/>
          <a:p>
            <a:r>
              <a:rPr lang="en-GB" sz="1200" dirty="0"/>
              <a:t>AD 1200</a:t>
            </a:r>
          </a:p>
        </p:txBody>
      </p:sp>
      <p:sp>
        <p:nvSpPr>
          <p:cNvPr id="16" name="TextBox 15">
            <a:extLst>
              <a:ext uri="{FF2B5EF4-FFF2-40B4-BE49-F238E27FC236}">
                <a16:creationId xmlns:a16="http://schemas.microsoft.com/office/drawing/2014/main" id="{E9B4D299-8A71-43FF-E309-04203857E0CB}"/>
              </a:ext>
            </a:extLst>
          </p:cNvPr>
          <p:cNvSpPr txBox="1"/>
          <p:nvPr/>
        </p:nvSpPr>
        <p:spPr>
          <a:xfrm rot="5400000">
            <a:off x="6665865" y="4657901"/>
            <a:ext cx="720665" cy="276999"/>
          </a:xfrm>
          <a:prstGeom prst="rect">
            <a:avLst/>
          </a:prstGeom>
          <a:noFill/>
        </p:spPr>
        <p:txBody>
          <a:bodyPr wrap="square" rtlCol="0">
            <a:spAutoFit/>
          </a:bodyPr>
          <a:lstStyle/>
          <a:p>
            <a:r>
              <a:rPr lang="en-GB" sz="1200" dirty="0"/>
              <a:t>AD 1100</a:t>
            </a:r>
          </a:p>
        </p:txBody>
      </p:sp>
      <p:sp>
        <p:nvSpPr>
          <p:cNvPr id="17" name="TextBox 16">
            <a:extLst>
              <a:ext uri="{FF2B5EF4-FFF2-40B4-BE49-F238E27FC236}">
                <a16:creationId xmlns:a16="http://schemas.microsoft.com/office/drawing/2014/main" id="{8768D2AF-32A7-FBA4-A5E9-4E79516DDBE2}"/>
              </a:ext>
            </a:extLst>
          </p:cNvPr>
          <p:cNvSpPr txBox="1"/>
          <p:nvPr/>
        </p:nvSpPr>
        <p:spPr>
          <a:xfrm rot="5400000">
            <a:off x="6210582" y="4692621"/>
            <a:ext cx="720665" cy="276999"/>
          </a:xfrm>
          <a:prstGeom prst="rect">
            <a:avLst/>
          </a:prstGeom>
          <a:noFill/>
        </p:spPr>
        <p:txBody>
          <a:bodyPr wrap="square" rtlCol="0">
            <a:spAutoFit/>
          </a:bodyPr>
          <a:lstStyle/>
          <a:p>
            <a:r>
              <a:rPr lang="en-GB" sz="1200" dirty="0"/>
              <a:t>AD 1000</a:t>
            </a:r>
          </a:p>
        </p:txBody>
      </p:sp>
      <p:sp>
        <p:nvSpPr>
          <p:cNvPr id="18" name="TextBox 17">
            <a:extLst>
              <a:ext uri="{FF2B5EF4-FFF2-40B4-BE49-F238E27FC236}">
                <a16:creationId xmlns:a16="http://schemas.microsoft.com/office/drawing/2014/main" id="{1883ACEF-F032-1102-4F7B-FB4AB874312B}"/>
              </a:ext>
            </a:extLst>
          </p:cNvPr>
          <p:cNvSpPr txBox="1"/>
          <p:nvPr/>
        </p:nvSpPr>
        <p:spPr>
          <a:xfrm rot="5400000">
            <a:off x="5791067" y="4692625"/>
            <a:ext cx="720665" cy="276999"/>
          </a:xfrm>
          <a:prstGeom prst="rect">
            <a:avLst/>
          </a:prstGeom>
          <a:noFill/>
        </p:spPr>
        <p:txBody>
          <a:bodyPr wrap="square" rtlCol="0">
            <a:spAutoFit/>
          </a:bodyPr>
          <a:lstStyle/>
          <a:p>
            <a:r>
              <a:rPr lang="en-GB" sz="1200" dirty="0"/>
              <a:t>AD 900</a:t>
            </a:r>
          </a:p>
        </p:txBody>
      </p:sp>
      <p:sp>
        <p:nvSpPr>
          <p:cNvPr id="19" name="TextBox 18">
            <a:extLst>
              <a:ext uri="{FF2B5EF4-FFF2-40B4-BE49-F238E27FC236}">
                <a16:creationId xmlns:a16="http://schemas.microsoft.com/office/drawing/2014/main" id="{A5F3C506-8F70-831F-FC29-4BD8D951C2CF}"/>
              </a:ext>
            </a:extLst>
          </p:cNvPr>
          <p:cNvSpPr txBox="1"/>
          <p:nvPr/>
        </p:nvSpPr>
        <p:spPr>
          <a:xfrm rot="5400000">
            <a:off x="5351911" y="4692624"/>
            <a:ext cx="720665" cy="276999"/>
          </a:xfrm>
          <a:prstGeom prst="rect">
            <a:avLst/>
          </a:prstGeom>
          <a:noFill/>
        </p:spPr>
        <p:txBody>
          <a:bodyPr wrap="square" rtlCol="0">
            <a:spAutoFit/>
          </a:bodyPr>
          <a:lstStyle/>
          <a:p>
            <a:r>
              <a:rPr lang="en-GB" sz="1200" dirty="0"/>
              <a:t>AD 800</a:t>
            </a:r>
          </a:p>
        </p:txBody>
      </p:sp>
      <p:sp>
        <p:nvSpPr>
          <p:cNvPr id="20" name="TextBox 19">
            <a:extLst>
              <a:ext uri="{FF2B5EF4-FFF2-40B4-BE49-F238E27FC236}">
                <a16:creationId xmlns:a16="http://schemas.microsoft.com/office/drawing/2014/main" id="{043C63E7-11C4-3963-67DB-8BF6CAD856B3}"/>
              </a:ext>
            </a:extLst>
          </p:cNvPr>
          <p:cNvSpPr txBox="1"/>
          <p:nvPr/>
        </p:nvSpPr>
        <p:spPr>
          <a:xfrm rot="5400000">
            <a:off x="4931475" y="4692623"/>
            <a:ext cx="720665" cy="276999"/>
          </a:xfrm>
          <a:prstGeom prst="rect">
            <a:avLst/>
          </a:prstGeom>
          <a:noFill/>
        </p:spPr>
        <p:txBody>
          <a:bodyPr wrap="square" rtlCol="0">
            <a:spAutoFit/>
          </a:bodyPr>
          <a:lstStyle/>
          <a:p>
            <a:r>
              <a:rPr lang="en-GB" sz="1200" dirty="0"/>
              <a:t>AD 700</a:t>
            </a:r>
          </a:p>
        </p:txBody>
      </p:sp>
      <p:sp>
        <p:nvSpPr>
          <p:cNvPr id="21" name="TextBox 20">
            <a:extLst>
              <a:ext uri="{FF2B5EF4-FFF2-40B4-BE49-F238E27FC236}">
                <a16:creationId xmlns:a16="http://schemas.microsoft.com/office/drawing/2014/main" id="{0EE1EAE9-CDE5-3935-5B15-75C9F8BFBF8B}"/>
              </a:ext>
            </a:extLst>
          </p:cNvPr>
          <p:cNvSpPr txBox="1"/>
          <p:nvPr/>
        </p:nvSpPr>
        <p:spPr>
          <a:xfrm rot="5400000">
            <a:off x="4501679" y="4692622"/>
            <a:ext cx="720665" cy="276999"/>
          </a:xfrm>
          <a:prstGeom prst="rect">
            <a:avLst/>
          </a:prstGeom>
          <a:noFill/>
        </p:spPr>
        <p:txBody>
          <a:bodyPr wrap="square" rtlCol="0">
            <a:spAutoFit/>
          </a:bodyPr>
          <a:lstStyle/>
          <a:p>
            <a:r>
              <a:rPr lang="en-GB" sz="1200" dirty="0"/>
              <a:t>AD 600</a:t>
            </a:r>
          </a:p>
        </p:txBody>
      </p:sp>
      <p:sp>
        <p:nvSpPr>
          <p:cNvPr id="22" name="TextBox 21">
            <a:extLst>
              <a:ext uri="{FF2B5EF4-FFF2-40B4-BE49-F238E27FC236}">
                <a16:creationId xmlns:a16="http://schemas.microsoft.com/office/drawing/2014/main" id="{FC7F7B1B-0A62-1810-539B-857CC02121B3}"/>
              </a:ext>
            </a:extLst>
          </p:cNvPr>
          <p:cNvSpPr txBox="1"/>
          <p:nvPr/>
        </p:nvSpPr>
        <p:spPr>
          <a:xfrm rot="5400000">
            <a:off x="4055755" y="4692621"/>
            <a:ext cx="720665" cy="276999"/>
          </a:xfrm>
          <a:prstGeom prst="rect">
            <a:avLst/>
          </a:prstGeom>
          <a:noFill/>
        </p:spPr>
        <p:txBody>
          <a:bodyPr wrap="square" rtlCol="0">
            <a:spAutoFit/>
          </a:bodyPr>
          <a:lstStyle/>
          <a:p>
            <a:r>
              <a:rPr lang="en-GB" sz="1200" dirty="0"/>
              <a:t>AD 500</a:t>
            </a:r>
          </a:p>
        </p:txBody>
      </p:sp>
      <p:sp>
        <p:nvSpPr>
          <p:cNvPr id="23" name="TextBox 22">
            <a:extLst>
              <a:ext uri="{FF2B5EF4-FFF2-40B4-BE49-F238E27FC236}">
                <a16:creationId xmlns:a16="http://schemas.microsoft.com/office/drawing/2014/main" id="{0D96A02A-4A4F-AE4D-80BE-E1CCEAC005A6}"/>
              </a:ext>
            </a:extLst>
          </p:cNvPr>
          <p:cNvSpPr txBox="1"/>
          <p:nvPr/>
        </p:nvSpPr>
        <p:spPr>
          <a:xfrm rot="5400000">
            <a:off x="3609831" y="4727341"/>
            <a:ext cx="720665" cy="276999"/>
          </a:xfrm>
          <a:prstGeom prst="rect">
            <a:avLst/>
          </a:prstGeom>
          <a:noFill/>
        </p:spPr>
        <p:txBody>
          <a:bodyPr wrap="square" rtlCol="0">
            <a:spAutoFit/>
          </a:bodyPr>
          <a:lstStyle/>
          <a:p>
            <a:r>
              <a:rPr lang="en-GB" sz="1200" dirty="0"/>
              <a:t>AD 400</a:t>
            </a:r>
          </a:p>
        </p:txBody>
      </p:sp>
      <p:sp>
        <p:nvSpPr>
          <p:cNvPr id="24" name="TextBox 23">
            <a:extLst>
              <a:ext uri="{FF2B5EF4-FFF2-40B4-BE49-F238E27FC236}">
                <a16:creationId xmlns:a16="http://schemas.microsoft.com/office/drawing/2014/main" id="{84B0B8B3-60EF-CFE0-C485-3F563139198B}"/>
              </a:ext>
            </a:extLst>
          </p:cNvPr>
          <p:cNvSpPr txBox="1"/>
          <p:nvPr/>
        </p:nvSpPr>
        <p:spPr>
          <a:xfrm rot="5400000">
            <a:off x="3205523" y="4727341"/>
            <a:ext cx="720665" cy="276999"/>
          </a:xfrm>
          <a:prstGeom prst="rect">
            <a:avLst/>
          </a:prstGeom>
          <a:noFill/>
        </p:spPr>
        <p:txBody>
          <a:bodyPr wrap="square" rtlCol="0">
            <a:spAutoFit/>
          </a:bodyPr>
          <a:lstStyle/>
          <a:p>
            <a:r>
              <a:rPr lang="en-GB" sz="1200" dirty="0"/>
              <a:t>AD 300</a:t>
            </a:r>
          </a:p>
        </p:txBody>
      </p:sp>
      <p:sp>
        <p:nvSpPr>
          <p:cNvPr id="25" name="TextBox 24">
            <a:extLst>
              <a:ext uri="{FF2B5EF4-FFF2-40B4-BE49-F238E27FC236}">
                <a16:creationId xmlns:a16="http://schemas.microsoft.com/office/drawing/2014/main" id="{2B893A3F-9532-5F71-70A6-A1A0EA943DF0}"/>
              </a:ext>
            </a:extLst>
          </p:cNvPr>
          <p:cNvSpPr txBox="1"/>
          <p:nvPr/>
        </p:nvSpPr>
        <p:spPr>
          <a:xfrm rot="5400000">
            <a:off x="2750239" y="4692620"/>
            <a:ext cx="720665" cy="276999"/>
          </a:xfrm>
          <a:prstGeom prst="rect">
            <a:avLst/>
          </a:prstGeom>
          <a:noFill/>
        </p:spPr>
        <p:txBody>
          <a:bodyPr wrap="square" rtlCol="0">
            <a:spAutoFit/>
          </a:bodyPr>
          <a:lstStyle/>
          <a:p>
            <a:r>
              <a:rPr lang="en-GB" sz="1200" dirty="0"/>
              <a:t>AD 200</a:t>
            </a:r>
          </a:p>
        </p:txBody>
      </p:sp>
      <p:sp>
        <p:nvSpPr>
          <p:cNvPr id="26" name="TextBox 25">
            <a:extLst>
              <a:ext uri="{FF2B5EF4-FFF2-40B4-BE49-F238E27FC236}">
                <a16:creationId xmlns:a16="http://schemas.microsoft.com/office/drawing/2014/main" id="{A3DA86C9-8756-85CC-621C-C12467E790DE}"/>
              </a:ext>
            </a:extLst>
          </p:cNvPr>
          <p:cNvSpPr txBox="1"/>
          <p:nvPr/>
        </p:nvSpPr>
        <p:spPr>
          <a:xfrm rot="5400000">
            <a:off x="2320443" y="4692620"/>
            <a:ext cx="720665" cy="276999"/>
          </a:xfrm>
          <a:prstGeom prst="rect">
            <a:avLst/>
          </a:prstGeom>
          <a:noFill/>
        </p:spPr>
        <p:txBody>
          <a:bodyPr wrap="square" rtlCol="0">
            <a:spAutoFit/>
          </a:bodyPr>
          <a:lstStyle/>
          <a:p>
            <a:r>
              <a:rPr lang="en-GB" sz="1200" dirty="0"/>
              <a:t>AD 100</a:t>
            </a:r>
          </a:p>
        </p:txBody>
      </p:sp>
      <p:sp>
        <p:nvSpPr>
          <p:cNvPr id="27" name="TextBox 26">
            <a:extLst>
              <a:ext uri="{FF2B5EF4-FFF2-40B4-BE49-F238E27FC236}">
                <a16:creationId xmlns:a16="http://schemas.microsoft.com/office/drawing/2014/main" id="{83BA0841-DA41-5820-70A6-D48B3AB9E97A}"/>
              </a:ext>
            </a:extLst>
          </p:cNvPr>
          <p:cNvSpPr txBox="1"/>
          <p:nvPr/>
        </p:nvSpPr>
        <p:spPr>
          <a:xfrm rot="5400000">
            <a:off x="1865160" y="4727340"/>
            <a:ext cx="720665" cy="276999"/>
          </a:xfrm>
          <a:prstGeom prst="rect">
            <a:avLst/>
          </a:prstGeom>
          <a:noFill/>
        </p:spPr>
        <p:txBody>
          <a:bodyPr wrap="square" rtlCol="0">
            <a:spAutoFit/>
          </a:bodyPr>
          <a:lstStyle/>
          <a:p>
            <a:r>
              <a:rPr lang="en-GB" sz="1200" dirty="0"/>
              <a:t>AD 1</a:t>
            </a:r>
          </a:p>
        </p:txBody>
      </p:sp>
      <p:sp>
        <p:nvSpPr>
          <p:cNvPr id="28" name="TextBox 27">
            <a:extLst>
              <a:ext uri="{FF2B5EF4-FFF2-40B4-BE49-F238E27FC236}">
                <a16:creationId xmlns:a16="http://schemas.microsoft.com/office/drawing/2014/main" id="{B4B79010-5D53-A207-964C-1C1B9EFC7D4C}"/>
              </a:ext>
            </a:extLst>
          </p:cNvPr>
          <p:cNvSpPr txBox="1"/>
          <p:nvPr/>
        </p:nvSpPr>
        <p:spPr>
          <a:xfrm rot="5400000">
            <a:off x="1425686" y="4727340"/>
            <a:ext cx="720665" cy="276999"/>
          </a:xfrm>
          <a:prstGeom prst="rect">
            <a:avLst/>
          </a:prstGeom>
          <a:noFill/>
        </p:spPr>
        <p:txBody>
          <a:bodyPr wrap="square" rtlCol="0">
            <a:spAutoFit/>
          </a:bodyPr>
          <a:lstStyle/>
          <a:p>
            <a:r>
              <a:rPr lang="en-GB" sz="1200" dirty="0"/>
              <a:t>100 BC</a:t>
            </a:r>
          </a:p>
        </p:txBody>
      </p:sp>
      <p:sp>
        <p:nvSpPr>
          <p:cNvPr id="29" name="TextBox 28">
            <a:extLst>
              <a:ext uri="{FF2B5EF4-FFF2-40B4-BE49-F238E27FC236}">
                <a16:creationId xmlns:a16="http://schemas.microsoft.com/office/drawing/2014/main" id="{6D09DEF6-40ED-EE60-3C2C-1E4AAE31C023}"/>
              </a:ext>
            </a:extLst>
          </p:cNvPr>
          <p:cNvSpPr txBox="1"/>
          <p:nvPr/>
        </p:nvSpPr>
        <p:spPr>
          <a:xfrm rot="5400000">
            <a:off x="998657" y="4727339"/>
            <a:ext cx="720665" cy="276999"/>
          </a:xfrm>
          <a:prstGeom prst="rect">
            <a:avLst/>
          </a:prstGeom>
          <a:noFill/>
        </p:spPr>
        <p:txBody>
          <a:bodyPr wrap="square" rtlCol="0">
            <a:spAutoFit/>
          </a:bodyPr>
          <a:lstStyle/>
          <a:p>
            <a:r>
              <a:rPr lang="en-GB" sz="1200" dirty="0"/>
              <a:t>200 BC</a:t>
            </a:r>
          </a:p>
        </p:txBody>
      </p:sp>
      <p:sp>
        <p:nvSpPr>
          <p:cNvPr id="30" name="TextBox 29">
            <a:extLst>
              <a:ext uri="{FF2B5EF4-FFF2-40B4-BE49-F238E27FC236}">
                <a16:creationId xmlns:a16="http://schemas.microsoft.com/office/drawing/2014/main" id="{23B007D4-065C-AEB5-847F-E32D0A75C998}"/>
              </a:ext>
            </a:extLst>
          </p:cNvPr>
          <p:cNvSpPr txBox="1"/>
          <p:nvPr/>
        </p:nvSpPr>
        <p:spPr>
          <a:xfrm>
            <a:off x="741405" y="432486"/>
            <a:ext cx="8604528" cy="769441"/>
          </a:xfrm>
          <a:prstGeom prst="rect">
            <a:avLst/>
          </a:prstGeom>
          <a:noFill/>
        </p:spPr>
        <p:txBody>
          <a:bodyPr wrap="square" rtlCol="0">
            <a:spAutoFit/>
          </a:bodyPr>
          <a:lstStyle/>
          <a:p>
            <a:r>
              <a:rPr lang="en-GB" sz="4400" b="1" u="sng" dirty="0"/>
              <a:t>When was the Romans in Britain?</a:t>
            </a:r>
          </a:p>
        </p:txBody>
      </p:sp>
      <p:pic>
        <p:nvPicPr>
          <p:cNvPr id="3" name="Picture 2">
            <a:extLst>
              <a:ext uri="{FF2B5EF4-FFF2-40B4-BE49-F238E27FC236}">
                <a16:creationId xmlns:a16="http://schemas.microsoft.com/office/drawing/2014/main" id="{5290FC01-6A5E-278C-CD11-264A719C3E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51755" y="333631"/>
            <a:ext cx="1322173" cy="1322173"/>
          </a:xfrm>
          <a:prstGeom prst="rect">
            <a:avLst/>
          </a:prstGeom>
        </p:spPr>
      </p:pic>
    </p:spTree>
    <p:extLst>
      <p:ext uri="{BB962C8B-B14F-4D97-AF65-F5344CB8AC3E}">
        <p14:creationId xmlns:p14="http://schemas.microsoft.com/office/powerpoint/2010/main" val="259017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E0486-9063-265C-EA27-2E7D5BE44ED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3293D2C-3B93-5E1C-E7AD-B6E29684427D}"/>
              </a:ext>
            </a:extLst>
          </p:cNvPr>
          <p:cNvSpPr txBox="1"/>
          <p:nvPr/>
        </p:nvSpPr>
        <p:spPr>
          <a:xfrm>
            <a:off x="478823" y="372416"/>
            <a:ext cx="11223025" cy="1384995"/>
          </a:xfrm>
          <a:prstGeom prst="rect">
            <a:avLst/>
          </a:prstGeom>
          <a:noFill/>
        </p:spPr>
        <p:txBody>
          <a:bodyPr wrap="square">
            <a:spAutoFit/>
          </a:bodyPr>
          <a:lstStyle/>
          <a:p>
            <a:r>
              <a:rPr lang="en-US" sz="2800" dirty="0"/>
              <a:t>Africans first came to Britain with the </a:t>
            </a:r>
            <a:r>
              <a:rPr lang="en-US" sz="2800" b="1" dirty="0"/>
              <a:t>Roman Empire</a:t>
            </a:r>
            <a:r>
              <a:rPr lang="en-US" sz="2800" dirty="0"/>
              <a:t>.  Britain became part of the empire of Rome, which stretched across Europe, North Africa and the Middle East.</a:t>
            </a:r>
            <a:endParaRPr lang="en-GB" sz="2800" dirty="0"/>
          </a:p>
        </p:txBody>
      </p:sp>
      <p:pic>
        <p:nvPicPr>
          <p:cNvPr id="7" name="Picture 6">
            <a:extLst>
              <a:ext uri="{FF2B5EF4-FFF2-40B4-BE49-F238E27FC236}">
                <a16:creationId xmlns:a16="http://schemas.microsoft.com/office/drawing/2014/main" id="{A8A70A0B-90E8-7235-0EDE-42857F0A23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79704" y="1636930"/>
            <a:ext cx="7421262" cy="4947508"/>
          </a:xfrm>
          <a:prstGeom prst="rect">
            <a:avLst/>
          </a:prstGeom>
        </p:spPr>
      </p:pic>
      <p:cxnSp>
        <p:nvCxnSpPr>
          <p:cNvPr id="15" name="Straight Arrow Connector 14">
            <a:extLst>
              <a:ext uri="{FF2B5EF4-FFF2-40B4-BE49-F238E27FC236}">
                <a16:creationId xmlns:a16="http://schemas.microsoft.com/office/drawing/2014/main" id="{99B513CD-2220-2C97-45AE-43B0EC5F64D8}"/>
              </a:ext>
            </a:extLst>
          </p:cNvPr>
          <p:cNvCxnSpPr/>
          <p:nvPr/>
        </p:nvCxnSpPr>
        <p:spPr>
          <a:xfrm flipH="1" flipV="1">
            <a:off x="3818238" y="2891481"/>
            <a:ext cx="1458097" cy="2273643"/>
          </a:xfrm>
          <a:prstGeom prst="straightConnector1">
            <a:avLst/>
          </a:prstGeom>
          <a:ln w="762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26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D0BF-8149-A479-C79A-5E510433EC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9B6C34-64D7-B713-E82C-1E706CB82F95}"/>
              </a:ext>
            </a:extLst>
          </p:cNvPr>
          <p:cNvSpPr txBox="1"/>
          <p:nvPr/>
        </p:nvSpPr>
        <p:spPr>
          <a:xfrm>
            <a:off x="518984" y="568411"/>
            <a:ext cx="10268465" cy="707886"/>
          </a:xfrm>
          <a:prstGeom prst="rect">
            <a:avLst/>
          </a:prstGeom>
          <a:noFill/>
        </p:spPr>
        <p:txBody>
          <a:bodyPr wrap="square" rtlCol="0">
            <a:spAutoFit/>
          </a:bodyPr>
          <a:lstStyle/>
          <a:p>
            <a:r>
              <a:rPr lang="en-GB" sz="4000" b="1" u="sng" dirty="0"/>
              <a:t>Why were the Romans in Britain?</a:t>
            </a:r>
          </a:p>
        </p:txBody>
      </p:sp>
      <p:sp>
        <p:nvSpPr>
          <p:cNvPr id="6" name="TextBox 5">
            <a:extLst>
              <a:ext uri="{FF2B5EF4-FFF2-40B4-BE49-F238E27FC236}">
                <a16:creationId xmlns:a16="http://schemas.microsoft.com/office/drawing/2014/main" id="{515C844D-33F2-FA1C-A0A6-D1C5E7FD25E7}"/>
              </a:ext>
            </a:extLst>
          </p:cNvPr>
          <p:cNvSpPr txBox="1"/>
          <p:nvPr/>
        </p:nvSpPr>
        <p:spPr>
          <a:xfrm>
            <a:off x="627106" y="1539102"/>
            <a:ext cx="10320980" cy="523220"/>
          </a:xfrm>
          <a:prstGeom prst="rect">
            <a:avLst/>
          </a:prstGeom>
          <a:noFill/>
        </p:spPr>
        <p:txBody>
          <a:bodyPr wrap="square">
            <a:spAutoFit/>
          </a:bodyPr>
          <a:lstStyle/>
          <a:p>
            <a:r>
              <a:rPr lang="en-US" sz="2800" dirty="0"/>
              <a:t>1. Britain had </a:t>
            </a:r>
            <a:r>
              <a:rPr lang="en-US" sz="2800" b="1" dirty="0"/>
              <a:t>lots of goods </a:t>
            </a:r>
            <a:r>
              <a:rPr lang="en-US" sz="2800" dirty="0"/>
              <a:t>which the Romans wanted. </a:t>
            </a:r>
            <a:endParaRPr lang="en-GB" sz="2800" dirty="0"/>
          </a:p>
        </p:txBody>
      </p:sp>
      <p:sp>
        <p:nvSpPr>
          <p:cNvPr id="10" name="TextBox 9">
            <a:extLst>
              <a:ext uri="{FF2B5EF4-FFF2-40B4-BE49-F238E27FC236}">
                <a16:creationId xmlns:a16="http://schemas.microsoft.com/office/drawing/2014/main" id="{0B0522DE-8674-BE69-0D1C-D4E8C658388C}"/>
              </a:ext>
            </a:extLst>
          </p:cNvPr>
          <p:cNvSpPr txBox="1"/>
          <p:nvPr/>
        </p:nvSpPr>
        <p:spPr>
          <a:xfrm>
            <a:off x="1862782" y="2207166"/>
            <a:ext cx="9085304" cy="461665"/>
          </a:xfrm>
          <a:prstGeom prst="rect">
            <a:avLst/>
          </a:prstGeom>
          <a:noFill/>
        </p:spPr>
        <p:txBody>
          <a:bodyPr wrap="square">
            <a:spAutoFit/>
          </a:bodyPr>
          <a:lstStyle/>
          <a:p>
            <a:r>
              <a:rPr lang="en-US" sz="2400" dirty="0"/>
              <a:t>• Lead • Wood • Tin • Wool • Slaves • Gold • Silver • Corn </a:t>
            </a:r>
            <a:endParaRPr lang="en-GB" sz="2400" dirty="0"/>
          </a:p>
        </p:txBody>
      </p:sp>
      <p:sp>
        <p:nvSpPr>
          <p:cNvPr id="14" name="TextBox 13">
            <a:extLst>
              <a:ext uri="{FF2B5EF4-FFF2-40B4-BE49-F238E27FC236}">
                <a16:creationId xmlns:a16="http://schemas.microsoft.com/office/drawing/2014/main" id="{DC62A543-8104-B4C2-B281-6273F1316F83}"/>
              </a:ext>
            </a:extLst>
          </p:cNvPr>
          <p:cNvSpPr txBox="1"/>
          <p:nvPr/>
        </p:nvSpPr>
        <p:spPr>
          <a:xfrm>
            <a:off x="627105" y="3059668"/>
            <a:ext cx="10160343" cy="523220"/>
          </a:xfrm>
          <a:prstGeom prst="rect">
            <a:avLst/>
          </a:prstGeom>
          <a:noFill/>
        </p:spPr>
        <p:txBody>
          <a:bodyPr wrap="square">
            <a:spAutoFit/>
          </a:bodyPr>
          <a:lstStyle/>
          <a:p>
            <a:r>
              <a:rPr lang="en-US" sz="2800" dirty="0"/>
              <a:t>2. They wanted to show how </a:t>
            </a:r>
            <a:r>
              <a:rPr lang="en-US" sz="2800" b="1" dirty="0"/>
              <a:t>powerful</a:t>
            </a:r>
            <a:r>
              <a:rPr lang="en-US" sz="2800" dirty="0"/>
              <a:t> they were. </a:t>
            </a:r>
            <a:endParaRPr lang="en-GB" sz="2800" dirty="0"/>
          </a:p>
        </p:txBody>
      </p:sp>
      <p:sp>
        <p:nvSpPr>
          <p:cNvPr id="18" name="TextBox 17">
            <a:extLst>
              <a:ext uri="{FF2B5EF4-FFF2-40B4-BE49-F238E27FC236}">
                <a16:creationId xmlns:a16="http://schemas.microsoft.com/office/drawing/2014/main" id="{1392DAF1-EC30-0BEB-7672-3DB07B2C12BE}"/>
              </a:ext>
            </a:extLst>
          </p:cNvPr>
          <p:cNvSpPr txBox="1"/>
          <p:nvPr/>
        </p:nvSpPr>
        <p:spPr>
          <a:xfrm>
            <a:off x="1862781" y="3723952"/>
            <a:ext cx="9715499" cy="830997"/>
          </a:xfrm>
          <a:prstGeom prst="rect">
            <a:avLst/>
          </a:prstGeom>
          <a:noFill/>
        </p:spPr>
        <p:txBody>
          <a:bodyPr wrap="square">
            <a:spAutoFit/>
          </a:bodyPr>
          <a:lstStyle/>
          <a:p>
            <a:r>
              <a:rPr lang="en-US" sz="2400" dirty="0"/>
              <a:t>•  Conquering more and more countries and making its empire bigger made Rome more powerful. </a:t>
            </a:r>
            <a:endParaRPr lang="en-GB" sz="2400" dirty="0"/>
          </a:p>
        </p:txBody>
      </p:sp>
      <p:sp>
        <p:nvSpPr>
          <p:cNvPr id="22" name="TextBox 21">
            <a:extLst>
              <a:ext uri="{FF2B5EF4-FFF2-40B4-BE49-F238E27FC236}">
                <a16:creationId xmlns:a16="http://schemas.microsoft.com/office/drawing/2014/main" id="{FCF6D40E-4A93-25E0-4AFC-C208F505D542}"/>
              </a:ext>
            </a:extLst>
          </p:cNvPr>
          <p:cNvSpPr txBox="1"/>
          <p:nvPr/>
        </p:nvSpPr>
        <p:spPr>
          <a:xfrm>
            <a:off x="627106" y="4931716"/>
            <a:ext cx="10728752" cy="523220"/>
          </a:xfrm>
          <a:prstGeom prst="rect">
            <a:avLst/>
          </a:prstGeom>
          <a:noFill/>
        </p:spPr>
        <p:txBody>
          <a:bodyPr wrap="square">
            <a:spAutoFit/>
          </a:bodyPr>
          <a:lstStyle/>
          <a:p>
            <a:r>
              <a:rPr lang="en-US" sz="2800" dirty="0"/>
              <a:t>3. They wanted to </a:t>
            </a:r>
            <a:r>
              <a:rPr lang="en-US" sz="2800" b="1" dirty="0"/>
              <a:t>'</a:t>
            </a:r>
            <a:r>
              <a:rPr lang="en-US" sz="2800" b="1" dirty="0" err="1"/>
              <a:t>civilise</a:t>
            </a:r>
            <a:r>
              <a:rPr lang="en-US" sz="2800" dirty="0"/>
              <a:t>' the world.</a:t>
            </a:r>
            <a:endParaRPr lang="en-GB" sz="2800" dirty="0"/>
          </a:p>
        </p:txBody>
      </p:sp>
      <p:sp>
        <p:nvSpPr>
          <p:cNvPr id="26" name="TextBox 25">
            <a:extLst>
              <a:ext uri="{FF2B5EF4-FFF2-40B4-BE49-F238E27FC236}">
                <a16:creationId xmlns:a16="http://schemas.microsoft.com/office/drawing/2014/main" id="{D9BDD1E0-8250-7EB7-87AD-12716F49AE86}"/>
              </a:ext>
            </a:extLst>
          </p:cNvPr>
          <p:cNvSpPr txBox="1"/>
          <p:nvPr/>
        </p:nvSpPr>
        <p:spPr>
          <a:xfrm>
            <a:off x="1862781" y="5643258"/>
            <a:ext cx="9493077" cy="830997"/>
          </a:xfrm>
          <a:prstGeom prst="rect">
            <a:avLst/>
          </a:prstGeom>
          <a:noFill/>
        </p:spPr>
        <p:txBody>
          <a:bodyPr wrap="square">
            <a:spAutoFit/>
          </a:bodyPr>
          <a:lstStyle/>
          <a:p>
            <a:r>
              <a:rPr lang="en-US" sz="2400" dirty="0"/>
              <a:t>•  The Romans also believed it was their duty to ‘</a:t>
            </a:r>
            <a:r>
              <a:rPr lang="en-US" sz="2400" dirty="0" err="1"/>
              <a:t>civilise</a:t>
            </a:r>
            <a:r>
              <a:rPr lang="en-US" sz="2400" dirty="0"/>
              <a:t>’ the rest of the world in their image. </a:t>
            </a:r>
            <a:endParaRPr lang="en-GB" sz="2400" dirty="0"/>
          </a:p>
        </p:txBody>
      </p:sp>
    </p:spTree>
    <p:extLst>
      <p:ext uri="{BB962C8B-B14F-4D97-AF65-F5344CB8AC3E}">
        <p14:creationId xmlns:p14="http://schemas.microsoft.com/office/powerpoint/2010/main" val="3215003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FABA6-519C-AB7E-69A0-A9180109C31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F67CDD4-4B12-6E32-3720-E4D1FECA9AB6}"/>
              </a:ext>
            </a:extLst>
          </p:cNvPr>
          <p:cNvSpPr txBox="1"/>
          <p:nvPr/>
        </p:nvSpPr>
        <p:spPr>
          <a:xfrm>
            <a:off x="577679" y="523273"/>
            <a:ext cx="10901748" cy="523220"/>
          </a:xfrm>
          <a:prstGeom prst="rect">
            <a:avLst/>
          </a:prstGeom>
          <a:noFill/>
        </p:spPr>
        <p:txBody>
          <a:bodyPr wrap="square">
            <a:spAutoFit/>
          </a:bodyPr>
          <a:lstStyle/>
          <a:p>
            <a:r>
              <a:rPr lang="en-US" sz="2800" b="1" u="sng" dirty="0"/>
              <a:t>There were Black Romans in all levels of society in Roman Britain.</a:t>
            </a:r>
            <a:endParaRPr lang="en-GB" sz="2800" b="1" u="sng" dirty="0"/>
          </a:p>
        </p:txBody>
      </p:sp>
      <p:sp>
        <p:nvSpPr>
          <p:cNvPr id="6" name="TextBox 5">
            <a:extLst>
              <a:ext uri="{FF2B5EF4-FFF2-40B4-BE49-F238E27FC236}">
                <a16:creationId xmlns:a16="http://schemas.microsoft.com/office/drawing/2014/main" id="{04D8272D-D3FC-9867-4253-C128E67FA655}"/>
              </a:ext>
            </a:extLst>
          </p:cNvPr>
          <p:cNvSpPr txBox="1"/>
          <p:nvPr/>
        </p:nvSpPr>
        <p:spPr>
          <a:xfrm>
            <a:off x="623323" y="1338731"/>
            <a:ext cx="3138616" cy="584775"/>
          </a:xfrm>
          <a:prstGeom prst="rect">
            <a:avLst/>
          </a:prstGeom>
          <a:noFill/>
        </p:spPr>
        <p:txBody>
          <a:bodyPr wrap="square" rtlCol="0">
            <a:spAutoFit/>
          </a:bodyPr>
          <a:lstStyle/>
          <a:p>
            <a:r>
              <a:rPr lang="en-GB" sz="3200" dirty="0"/>
              <a:t>From soldiers…</a:t>
            </a:r>
          </a:p>
        </p:txBody>
      </p:sp>
      <p:sp>
        <p:nvSpPr>
          <p:cNvPr id="7" name="TextBox 6">
            <a:extLst>
              <a:ext uri="{FF2B5EF4-FFF2-40B4-BE49-F238E27FC236}">
                <a16:creationId xmlns:a16="http://schemas.microsoft.com/office/drawing/2014/main" id="{A98FC42D-7227-4A7D-7088-6AFB69CFDCD6}"/>
              </a:ext>
            </a:extLst>
          </p:cNvPr>
          <p:cNvSpPr txBox="1"/>
          <p:nvPr/>
        </p:nvSpPr>
        <p:spPr>
          <a:xfrm>
            <a:off x="4333748" y="2073844"/>
            <a:ext cx="3039762" cy="584775"/>
          </a:xfrm>
          <a:prstGeom prst="rect">
            <a:avLst/>
          </a:prstGeom>
          <a:noFill/>
        </p:spPr>
        <p:txBody>
          <a:bodyPr wrap="square" rtlCol="0">
            <a:spAutoFit/>
          </a:bodyPr>
          <a:lstStyle/>
          <a:p>
            <a:r>
              <a:rPr lang="en-GB" sz="3200" dirty="0"/>
              <a:t>… to the rich…</a:t>
            </a:r>
          </a:p>
        </p:txBody>
      </p:sp>
      <p:sp>
        <p:nvSpPr>
          <p:cNvPr id="8" name="TextBox 7">
            <a:extLst>
              <a:ext uri="{FF2B5EF4-FFF2-40B4-BE49-F238E27FC236}">
                <a16:creationId xmlns:a16="http://schemas.microsoft.com/office/drawing/2014/main" id="{3A68D6ED-CE07-1AC2-C01C-245B972180F6}"/>
              </a:ext>
            </a:extLst>
          </p:cNvPr>
          <p:cNvSpPr txBox="1"/>
          <p:nvPr/>
        </p:nvSpPr>
        <p:spPr>
          <a:xfrm>
            <a:off x="7758547" y="5486399"/>
            <a:ext cx="3855386" cy="1077218"/>
          </a:xfrm>
          <a:prstGeom prst="rect">
            <a:avLst/>
          </a:prstGeom>
          <a:noFill/>
        </p:spPr>
        <p:txBody>
          <a:bodyPr wrap="square" rtlCol="0">
            <a:spAutoFit/>
          </a:bodyPr>
          <a:lstStyle/>
          <a:p>
            <a:r>
              <a:rPr lang="en-GB" sz="3200" dirty="0"/>
              <a:t>… to the Emperor of Rome!</a:t>
            </a:r>
          </a:p>
        </p:txBody>
      </p:sp>
      <p:pic>
        <p:nvPicPr>
          <p:cNvPr id="10" name="Picture 9">
            <a:extLst>
              <a:ext uri="{FF2B5EF4-FFF2-40B4-BE49-F238E27FC236}">
                <a16:creationId xmlns:a16="http://schemas.microsoft.com/office/drawing/2014/main" id="{7EC98B20-AD42-36FA-D7A0-3A5DBCDD8BC1}"/>
              </a:ext>
            </a:extLst>
          </p:cNvPr>
          <p:cNvPicPr>
            <a:picLocks noChangeAspect="1"/>
          </p:cNvPicPr>
          <p:nvPr/>
        </p:nvPicPr>
        <p:blipFill>
          <a:blip r:embed="rId2"/>
          <a:stretch>
            <a:fillRect/>
          </a:stretch>
        </p:blipFill>
        <p:spPr>
          <a:xfrm>
            <a:off x="577679" y="1889213"/>
            <a:ext cx="3184260" cy="3190812"/>
          </a:xfrm>
          <a:prstGeom prst="rect">
            <a:avLst/>
          </a:prstGeom>
        </p:spPr>
      </p:pic>
      <p:sp>
        <p:nvSpPr>
          <p:cNvPr id="13" name="TextBox 12">
            <a:extLst>
              <a:ext uri="{FF2B5EF4-FFF2-40B4-BE49-F238E27FC236}">
                <a16:creationId xmlns:a16="http://schemas.microsoft.com/office/drawing/2014/main" id="{C7444077-3C99-A7BF-FC9B-F5770507BC1B}"/>
              </a:ext>
            </a:extLst>
          </p:cNvPr>
          <p:cNvSpPr txBox="1"/>
          <p:nvPr/>
        </p:nvSpPr>
        <p:spPr>
          <a:xfrm>
            <a:off x="577679" y="5076509"/>
            <a:ext cx="1816443" cy="261610"/>
          </a:xfrm>
          <a:prstGeom prst="rect">
            <a:avLst/>
          </a:prstGeom>
          <a:noFill/>
        </p:spPr>
        <p:txBody>
          <a:bodyPr wrap="square" rtlCol="0">
            <a:spAutoFit/>
          </a:bodyPr>
          <a:lstStyle/>
          <a:p>
            <a:r>
              <a:rPr lang="en-GB" sz="1100" dirty="0"/>
              <a:t>© BBC Teach via YouTube</a:t>
            </a:r>
          </a:p>
        </p:txBody>
      </p:sp>
      <p:pic>
        <p:nvPicPr>
          <p:cNvPr id="1028" name="Picture 4">
            <a:extLst>
              <a:ext uri="{FF2B5EF4-FFF2-40B4-BE49-F238E27FC236}">
                <a16:creationId xmlns:a16="http://schemas.microsoft.com/office/drawing/2014/main" id="{98D0DD6E-634F-C951-91B0-9EC8385F532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53661" y="2658619"/>
            <a:ext cx="3278659" cy="32786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8615A78F-58AA-0A50-AC60-F0C0BAEE56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406" y="1338730"/>
            <a:ext cx="4147669" cy="4147669"/>
          </a:xfrm>
          <a:prstGeom prst="rect">
            <a:avLst/>
          </a:prstGeom>
        </p:spPr>
      </p:pic>
      <p:sp>
        <p:nvSpPr>
          <p:cNvPr id="20" name="TextBox 19">
            <a:extLst>
              <a:ext uri="{FF2B5EF4-FFF2-40B4-BE49-F238E27FC236}">
                <a16:creationId xmlns:a16="http://schemas.microsoft.com/office/drawing/2014/main" id="{9DD1FF8A-F48F-90C0-5D93-6036BD8B5C1D}"/>
              </a:ext>
            </a:extLst>
          </p:cNvPr>
          <p:cNvSpPr txBox="1"/>
          <p:nvPr/>
        </p:nvSpPr>
        <p:spPr>
          <a:xfrm>
            <a:off x="4053661" y="5894202"/>
            <a:ext cx="1123820" cy="261610"/>
          </a:xfrm>
          <a:prstGeom prst="rect">
            <a:avLst/>
          </a:prstGeom>
          <a:noFill/>
        </p:spPr>
        <p:txBody>
          <a:bodyPr wrap="square">
            <a:spAutoFit/>
          </a:bodyPr>
          <a:lstStyle/>
          <a:p>
            <a:r>
              <a:rPr lang="en-GB" sz="1100" i="0" dirty="0">
                <a:effectLst/>
              </a:rPr>
              <a:t>@</a:t>
            </a:r>
            <a:r>
              <a:rPr lang="en-GB" sz="1100" i="0" u="none" strike="noStrike" dirty="0">
                <a:effectLst/>
                <a:hlinkClick r:id="rId5">
                  <a:extLst>
                    <a:ext uri="{A12FA001-AC4F-418D-AE19-62706E023703}">
                      <ahyp:hlinkClr xmlns:ahyp="http://schemas.microsoft.com/office/drawing/2018/hyperlinkcolor" val="tx"/>
                    </a:ext>
                  </a:extLst>
                </a:hlinkClick>
              </a:rPr>
              <a:t>wildsuga</a:t>
            </a:r>
            <a:endParaRPr lang="en-GB" sz="1100" dirty="0"/>
          </a:p>
        </p:txBody>
      </p:sp>
    </p:spTree>
    <p:extLst>
      <p:ext uri="{BB962C8B-B14F-4D97-AF65-F5344CB8AC3E}">
        <p14:creationId xmlns:p14="http://schemas.microsoft.com/office/powerpoint/2010/main" val="259436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1059-94C5-F544-BDC7-482769F62B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6DD407-EE26-5E31-151E-C71BD7966100}"/>
              </a:ext>
            </a:extLst>
          </p:cNvPr>
          <p:cNvSpPr txBox="1"/>
          <p:nvPr/>
        </p:nvSpPr>
        <p:spPr>
          <a:xfrm>
            <a:off x="605481" y="383059"/>
            <a:ext cx="6783860" cy="707886"/>
          </a:xfrm>
          <a:prstGeom prst="rect">
            <a:avLst/>
          </a:prstGeom>
          <a:noFill/>
        </p:spPr>
        <p:txBody>
          <a:bodyPr wrap="square" rtlCol="0">
            <a:spAutoFit/>
          </a:bodyPr>
          <a:lstStyle/>
          <a:p>
            <a:r>
              <a:rPr lang="en-GB" sz="4000" b="1" u="sng" dirty="0"/>
              <a:t>Black Roman Soldiers</a:t>
            </a:r>
          </a:p>
        </p:txBody>
      </p:sp>
      <p:sp>
        <p:nvSpPr>
          <p:cNvPr id="6" name="TextBox 5">
            <a:extLst>
              <a:ext uri="{FF2B5EF4-FFF2-40B4-BE49-F238E27FC236}">
                <a16:creationId xmlns:a16="http://schemas.microsoft.com/office/drawing/2014/main" id="{E8292AF0-01CD-CA8A-145B-2FA527E23851}"/>
              </a:ext>
            </a:extLst>
          </p:cNvPr>
          <p:cNvSpPr txBox="1"/>
          <p:nvPr/>
        </p:nvSpPr>
        <p:spPr>
          <a:xfrm>
            <a:off x="605481" y="1227089"/>
            <a:ext cx="6098058" cy="4832092"/>
          </a:xfrm>
          <a:prstGeom prst="rect">
            <a:avLst/>
          </a:prstGeom>
          <a:noFill/>
        </p:spPr>
        <p:txBody>
          <a:bodyPr wrap="square">
            <a:spAutoFit/>
          </a:bodyPr>
          <a:lstStyle/>
          <a:p>
            <a:r>
              <a:rPr lang="en-US" sz="2800" dirty="0"/>
              <a:t>The </a:t>
            </a:r>
            <a:r>
              <a:rPr lang="en-US" sz="2800" b="1" dirty="0"/>
              <a:t>Aurelian Moors</a:t>
            </a:r>
            <a:r>
              <a:rPr lang="en-US" sz="2800" dirty="0"/>
              <a:t> were a military unit of North Africans named after Emperor Marcus Aurelius.  </a:t>
            </a:r>
            <a:r>
              <a:rPr lang="en-US" sz="2800" b="1" dirty="0"/>
              <a:t>'Moors</a:t>
            </a:r>
            <a:r>
              <a:rPr lang="en-US" sz="2800" dirty="0"/>
              <a:t>' were what the Romans called people from North Africa.  They lived and worked along Hadrian's Wall with their families.  </a:t>
            </a:r>
          </a:p>
          <a:p>
            <a:endParaRPr lang="en-US" sz="2800" dirty="0"/>
          </a:p>
          <a:p>
            <a:r>
              <a:rPr lang="en-US" sz="2800" dirty="0"/>
              <a:t>There is an altar stone with writing carved into it, dedicating it to the god Jupiter which mentions the Aurelian Moors. </a:t>
            </a:r>
            <a:endParaRPr lang="en-GB" sz="2800" dirty="0"/>
          </a:p>
        </p:txBody>
      </p:sp>
      <p:pic>
        <p:nvPicPr>
          <p:cNvPr id="8" name="Picture 7">
            <a:extLst>
              <a:ext uri="{FF2B5EF4-FFF2-40B4-BE49-F238E27FC236}">
                <a16:creationId xmlns:a16="http://schemas.microsoft.com/office/drawing/2014/main" id="{CFCC41F2-64CE-0BD8-D641-9D1A4B332121}"/>
              </a:ext>
            </a:extLst>
          </p:cNvPr>
          <p:cNvPicPr>
            <a:picLocks noChangeAspect="1"/>
          </p:cNvPicPr>
          <p:nvPr/>
        </p:nvPicPr>
        <p:blipFill>
          <a:blip r:embed="rId2"/>
          <a:stretch>
            <a:fillRect/>
          </a:stretch>
        </p:blipFill>
        <p:spPr>
          <a:xfrm>
            <a:off x="7389341" y="585390"/>
            <a:ext cx="3743847" cy="5687219"/>
          </a:xfrm>
          <a:prstGeom prst="rect">
            <a:avLst/>
          </a:prstGeom>
        </p:spPr>
      </p:pic>
    </p:spTree>
    <p:extLst>
      <p:ext uri="{BB962C8B-B14F-4D97-AF65-F5344CB8AC3E}">
        <p14:creationId xmlns:p14="http://schemas.microsoft.com/office/powerpoint/2010/main" val="664414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8607-EF3B-DBAE-D002-D2B1A559543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84B3AC6-E7B1-1906-C0BA-A720D71B17F5}"/>
              </a:ext>
            </a:extLst>
          </p:cNvPr>
          <p:cNvSpPr txBox="1"/>
          <p:nvPr/>
        </p:nvSpPr>
        <p:spPr>
          <a:xfrm>
            <a:off x="5707797" y="1019599"/>
            <a:ext cx="6098058" cy="5016758"/>
          </a:xfrm>
          <a:prstGeom prst="rect">
            <a:avLst/>
          </a:prstGeom>
          <a:noFill/>
        </p:spPr>
        <p:txBody>
          <a:bodyPr wrap="square">
            <a:spAutoFit/>
          </a:bodyPr>
          <a:lstStyle/>
          <a:p>
            <a:r>
              <a:rPr lang="en-US" sz="3200" dirty="0"/>
              <a:t>In 1901, a Roman grave was found in </a:t>
            </a:r>
            <a:r>
              <a:rPr lang="en-US" sz="3200" b="1" dirty="0"/>
              <a:t>York</a:t>
            </a:r>
            <a:r>
              <a:rPr lang="en-US" sz="3200" dirty="0"/>
              <a:t>. Inside were the remains of a </a:t>
            </a:r>
            <a:r>
              <a:rPr lang="en-US" sz="3200" b="1" dirty="0"/>
              <a:t>young woman</a:t>
            </a:r>
            <a:r>
              <a:rPr lang="en-US" sz="3200" dirty="0"/>
              <a:t>, which were dated to the late fourth century AD. She was buried in a stone coffin, called a </a:t>
            </a:r>
            <a:r>
              <a:rPr lang="en-US" sz="3200" b="1" dirty="0"/>
              <a:t>sarcophagus</a:t>
            </a:r>
            <a:r>
              <a:rPr lang="en-US" sz="3200" dirty="0"/>
              <a:t>, and with a variety of grave goods. She was called the </a:t>
            </a:r>
            <a:r>
              <a:rPr lang="en-US" sz="3200" b="1" dirty="0"/>
              <a:t>Ivory Bangle Lady </a:t>
            </a:r>
            <a:r>
              <a:rPr lang="en-US" sz="3200" dirty="0"/>
              <a:t>after one of the items of </a:t>
            </a:r>
            <a:r>
              <a:rPr lang="en-US" sz="3200" dirty="0" err="1"/>
              <a:t>jewellery</a:t>
            </a:r>
            <a:r>
              <a:rPr lang="en-US" sz="3200" dirty="0"/>
              <a:t> found in her grave.</a:t>
            </a:r>
            <a:endParaRPr lang="en-GB" sz="3200" dirty="0"/>
          </a:p>
        </p:txBody>
      </p:sp>
      <p:pic>
        <p:nvPicPr>
          <p:cNvPr id="2050" name="Picture 2" descr="“A Lady of York”">
            <a:extLst>
              <a:ext uri="{FF2B5EF4-FFF2-40B4-BE49-F238E27FC236}">
                <a16:creationId xmlns:a16="http://schemas.microsoft.com/office/drawing/2014/main" id="{7C35A5B6-9279-52A6-2C0C-5F60BE3D6D0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7563" y="1989438"/>
            <a:ext cx="5115110" cy="28791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4FDE1FE-F106-06F3-54AA-E68B63011E83}"/>
              </a:ext>
            </a:extLst>
          </p:cNvPr>
          <p:cNvSpPr txBox="1"/>
          <p:nvPr/>
        </p:nvSpPr>
        <p:spPr>
          <a:xfrm>
            <a:off x="487563" y="4868562"/>
            <a:ext cx="1736653" cy="261610"/>
          </a:xfrm>
          <a:prstGeom prst="rect">
            <a:avLst/>
          </a:prstGeom>
          <a:noFill/>
        </p:spPr>
        <p:txBody>
          <a:bodyPr wrap="square" rtlCol="0">
            <a:spAutoFit/>
          </a:bodyPr>
          <a:lstStyle/>
          <a:p>
            <a:r>
              <a:rPr lang="en-GB" sz="1100" dirty="0"/>
              <a:t>© York Museums Trust</a:t>
            </a:r>
          </a:p>
        </p:txBody>
      </p:sp>
      <p:sp>
        <p:nvSpPr>
          <p:cNvPr id="10" name="TextBox 9">
            <a:extLst>
              <a:ext uri="{FF2B5EF4-FFF2-40B4-BE49-F238E27FC236}">
                <a16:creationId xmlns:a16="http://schemas.microsoft.com/office/drawing/2014/main" id="{B4E665CB-6D88-8348-FC4E-230F744B6288}"/>
              </a:ext>
            </a:extLst>
          </p:cNvPr>
          <p:cNvSpPr txBox="1"/>
          <p:nvPr/>
        </p:nvSpPr>
        <p:spPr>
          <a:xfrm>
            <a:off x="386145" y="359978"/>
            <a:ext cx="6783860" cy="923330"/>
          </a:xfrm>
          <a:prstGeom prst="rect">
            <a:avLst/>
          </a:prstGeom>
          <a:noFill/>
        </p:spPr>
        <p:txBody>
          <a:bodyPr wrap="square" rtlCol="0">
            <a:spAutoFit/>
          </a:bodyPr>
          <a:lstStyle/>
          <a:p>
            <a:r>
              <a:rPr lang="en-GB" sz="5400" b="1" u="sng" dirty="0"/>
              <a:t>Ivory Bangle Lady</a:t>
            </a:r>
          </a:p>
        </p:txBody>
      </p:sp>
    </p:spTree>
    <p:extLst>
      <p:ext uri="{BB962C8B-B14F-4D97-AF65-F5344CB8AC3E}">
        <p14:creationId xmlns:p14="http://schemas.microsoft.com/office/powerpoint/2010/main" val="3631197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2905C-7203-155A-D56A-BD4025CBBE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196362-4E9B-9744-F855-8240306BED6C}"/>
              </a:ext>
            </a:extLst>
          </p:cNvPr>
          <p:cNvSpPr txBox="1"/>
          <p:nvPr/>
        </p:nvSpPr>
        <p:spPr>
          <a:xfrm>
            <a:off x="543697" y="481914"/>
            <a:ext cx="5090984" cy="769441"/>
          </a:xfrm>
          <a:prstGeom prst="rect">
            <a:avLst/>
          </a:prstGeom>
          <a:noFill/>
        </p:spPr>
        <p:txBody>
          <a:bodyPr wrap="square" rtlCol="0">
            <a:spAutoFit/>
          </a:bodyPr>
          <a:lstStyle/>
          <a:p>
            <a:r>
              <a:rPr lang="en-GB" sz="4400" b="1" u="sng" dirty="0"/>
              <a:t>Grave Goods</a:t>
            </a:r>
          </a:p>
        </p:txBody>
      </p:sp>
      <p:sp>
        <p:nvSpPr>
          <p:cNvPr id="6" name="TextBox 5">
            <a:extLst>
              <a:ext uri="{FF2B5EF4-FFF2-40B4-BE49-F238E27FC236}">
                <a16:creationId xmlns:a16="http://schemas.microsoft.com/office/drawing/2014/main" id="{B34D3F46-2454-718A-07D4-D885DD68E842}"/>
              </a:ext>
            </a:extLst>
          </p:cNvPr>
          <p:cNvSpPr txBox="1"/>
          <p:nvPr/>
        </p:nvSpPr>
        <p:spPr>
          <a:xfrm>
            <a:off x="543697" y="1251355"/>
            <a:ext cx="11104606" cy="954107"/>
          </a:xfrm>
          <a:prstGeom prst="rect">
            <a:avLst/>
          </a:prstGeom>
          <a:noFill/>
        </p:spPr>
        <p:txBody>
          <a:bodyPr wrap="square">
            <a:spAutoFit/>
          </a:bodyPr>
          <a:lstStyle/>
          <a:p>
            <a:r>
              <a:rPr lang="en-US" sz="2800" dirty="0"/>
              <a:t>The Ivory Bangle Lady was found with many grave goods. These are objects placed into a burial for the afterlife or as an offering to the gods.</a:t>
            </a:r>
            <a:endParaRPr lang="en-GB" sz="2800" dirty="0"/>
          </a:p>
        </p:txBody>
      </p:sp>
      <p:sp>
        <p:nvSpPr>
          <p:cNvPr id="10" name="TextBox 9">
            <a:extLst>
              <a:ext uri="{FF2B5EF4-FFF2-40B4-BE49-F238E27FC236}">
                <a16:creationId xmlns:a16="http://schemas.microsoft.com/office/drawing/2014/main" id="{6F77D8DE-C421-C150-3337-4600ACB6E269}"/>
              </a:ext>
            </a:extLst>
          </p:cNvPr>
          <p:cNvSpPr txBox="1"/>
          <p:nvPr/>
        </p:nvSpPr>
        <p:spPr>
          <a:xfrm>
            <a:off x="543697" y="2428270"/>
            <a:ext cx="6098058" cy="3970318"/>
          </a:xfrm>
          <a:prstGeom prst="rect">
            <a:avLst/>
          </a:prstGeom>
          <a:noFill/>
        </p:spPr>
        <p:txBody>
          <a:bodyPr wrap="square">
            <a:spAutoFit/>
          </a:bodyPr>
          <a:lstStyle/>
          <a:p>
            <a:r>
              <a:rPr lang="en-US" sz="2800" dirty="0"/>
              <a:t>She was buried with several </a:t>
            </a:r>
            <a:r>
              <a:rPr lang="en-US" sz="2800" b="1" dirty="0"/>
              <a:t>bangles</a:t>
            </a:r>
            <a:r>
              <a:rPr lang="en-US" sz="2800" dirty="0"/>
              <a:t>, including one made from jet and one made from </a:t>
            </a:r>
            <a:r>
              <a:rPr lang="en-US" sz="2800" b="1" dirty="0"/>
              <a:t>ivory</a:t>
            </a:r>
            <a:r>
              <a:rPr lang="en-US" sz="2800" dirty="0"/>
              <a:t>. The ivory, made from an elephant’s tusk, would have come from North Africa.</a:t>
            </a:r>
          </a:p>
          <a:p>
            <a:endParaRPr lang="en-US" sz="2800" dirty="0"/>
          </a:p>
          <a:p>
            <a:r>
              <a:rPr lang="en-US" sz="2800" dirty="0"/>
              <a:t>The bangle made from jet (black stone) probably came from </a:t>
            </a:r>
            <a:r>
              <a:rPr lang="en-US" sz="2800" b="1" dirty="0"/>
              <a:t>Whitby</a:t>
            </a:r>
            <a:r>
              <a:rPr lang="en-US" sz="2800" dirty="0"/>
              <a:t> and may have been sold in York market.</a:t>
            </a:r>
            <a:endParaRPr lang="en-GB" sz="2800" dirty="0"/>
          </a:p>
        </p:txBody>
      </p:sp>
      <p:pic>
        <p:nvPicPr>
          <p:cNvPr id="12" name="Picture 11">
            <a:extLst>
              <a:ext uri="{FF2B5EF4-FFF2-40B4-BE49-F238E27FC236}">
                <a16:creationId xmlns:a16="http://schemas.microsoft.com/office/drawing/2014/main" id="{586B794D-3398-809D-16AF-C1930AA51A36}"/>
              </a:ext>
            </a:extLst>
          </p:cNvPr>
          <p:cNvPicPr>
            <a:picLocks noChangeAspect="1"/>
          </p:cNvPicPr>
          <p:nvPr/>
        </p:nvPicPr>
        <p:blipFill>
          <a:blip r:embed="rId2"/>
          <a:stretch>
            <a:fillRect/>
          </a:stretch>
        </p:blipFill>
        <p:spPr>
          <a:xfrm>
            <a:off x="6641755" y="2428270"/>
            <a:ext cx="4852087" cy="3714306"/>
          </a:xfrm>
          <a:prstGeom prst="rect">
            <a:avLst/>
          </a:prstGeom>
        </p:spPr>
      </p:pic>
      <p:sp>
        <p:nvSpPr>
          <p:cNvPr id="13" name="TextBox 12">
            <a:extLst>
              <a:ext uri="{FF2B5EF4-FFF2-40B4-BE49-F238E27FC236}">
                <a16:creationId xmlns:a16="http://schemas.microsoft.com/office/drawing/2014/main" id="{F6134C09-F3D9-F7C3-42CF-9020906969D2}"/>
              </a:ext>
            </a:extLst>
          </p:cNvPr>
          <p:cNvSpPr txBox="1"/>
          <p:nvPr/>
        </p:nvSpPr>
        <p:spPr>
          <a:xfrm>
            <a:off x="6641755" y="6139777"/>
            <a:ext cx="1736653" cy="261610"/>
          </a:xfrm>
          <a:prstGeom prst="rect">
            <a:avLst/>
          </a:prstGeom>
          <a:noFill/>
        </p:spPr>
        <p:txBody>
          <a:bodyPr wrap="square" rtlCol="0">
            <a:spAutoFit/>
          </a:bodyPr>
          <a:lstStyle/>
          <a:p>
            <a:r>
              <a:rPr lang="en-GB" sz="1100" dirty="0"/>
              <a:t>© York Museums Trust</a:t>
            </a:r>
          </a:p>
        </p:txBody>
      </p:sp>
    </p:spTree>
    <p:extLst>
      <p:ext uri="{BB962C8B-B14F-4D97-AF65-F5344CB8AC3E}">
        <p14:creationId xmlns:p14="http://schemas.microsoft.com/office/powerpoint/2010/main" val="1835943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4905D-7000-220B-F345-C860995E6EF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62D1E8-17DC-227E-1DE8-23491D0904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1340" y="544364"/>
            <a:ext cx="2323071" cy="2608248"/>
          </a:xfrm>
          <a:prstGeom prst="rect">
            <a:avLst/>
          </a:prstGeom>
        </p:spPr>
      </p:pic>
      <p:pic>
        <p:nvPicPr>
          <p:cNvPr id="5" name="Picture 4">
            <a:extLst>
              <a:ext uri="{FF2B5EF4-FFF2-40B4-BE49-F238E27FC236}">
                <a16:creationId xmlns:a16="http://schemas.microsoft.com/office/drawing/2014/main" id="{D3EB8651-50D7-3729-C7BF-DF9243C3F6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4000" y="853688"/>
            <a:ext cx="2516660" cy="2141485"/>
          </a:xfrm>
          <a:prstGeom prst="rect">
            <a:avLst/>
          </a:prstGeom>
        </p:spPr>
      </p:pic>
      <p:pic>
        <p:nvPicPr>
          <p:cNvPr id="7" name="Picture 6">
            <a:extLst>
              <a:ext uri="{FF2B5EF4-FFF2-40B4-BE49-F238E27FC236}">
                <a16:creationId xmlns:a16="http://schemas.microsoft.com/office/drawing/2014/main" id="{F4BECA3F-8B87-9AEA-52F0-9E7BF39F4614}"/>
              </a:ext>
            </a:extLst>
          </p:cNvPr>
          <p:cNvPicPr>
            <a:picLocks noChangeAspect="1"/>
          </p:cNvPicPr>
          <p:nvPr/>
        </p:nvPicPr>
        <p:blipFill>
          <a:blip r:embed="rId4"/>
          <a:stretch>
            <a:fillRect/>
          </a:stretch>
        </p:blipFill>
        <p:spPr>
          <a:xfrm>
            <a:off x="2518390" y="3221676"/>
            <a:ext cx="7155219" cy="1744846"/>
          </a:xfrm>
          <a:prstGeom prst="rect">
            <a:avLst/>
          </a:prstGeom>
        </p:spPr>
      </p:pic>
      <p:sp>
        <p:nvSpPr>
          <p:cNvPr id="11" name="TextBox 10">
            <a:extLst>
              <a:ext uri="{FF2B5EF4-FFF2-40B4-BE49-F238E27FC236}">
                <a16:creationId xmlns:a16="http://schemas.microsoft.com/office/drawing/2014/main" id="{0C17174E-58AB-1B2A-C4C6-124D1F38C8C2}"/>
              </a:ext>
            </a:extLst>
          </p:cNvPr>
          <p:cNvSpPr txBox="1"/>
          <p:nvPr/>
        </p:nvSpPr>
        <p:spPr>
          <a:xfrm>
            <a:off x="3345592" y="544364"/>
            <a:ext cx="2869857" cy="1631216"/>
          </a:xfrm>
          <a:prstGeom prst="rect">
            <a:avLst/>
          </a:prstGeom>
          <a:noFill/>
        </p:spPr>
        <p:txBody>
          <a:bodyPr wrap="square">
            <a:spAutoFit/>
          </a:bodyPr>
          <a:lstStyle/>
          <a:p>
            <a:r>
              <a:rPr lang="en-US" sz="2000" dirty="0"/>
              <a:t>A precious </a:t>
            </a:r>
            <a:r>
              <a:rPr lang="en-US" sz="2000" b="1" dirty="0"/>
              <a:t>flask</a:t>
            </a:r>
            <a:r>
              <a:rPr lang="en-US" sz="2000" dirty="0"/>
              <a:t> made from blue glass was also found in the grave. The flask may have held </a:t>
            </a:r>
            <a:r>
              <a:rPr lang="en-US" sz="2000" b="1" dirty="0"/>
              <a:t>wine or perfume</a:t>
            </a:r>
            <a:r>
              <a:rPr lang="en-US" sz="2000" dirty="0"/>
              <a:t>.</a:t>
            </a:r>
            <a:endParaRPr lang="en-GB" sz="2000" dirty="0"/>
          </a:p>
        </p:txBody>
      </p:sp>
      <p:sp>
        <p:nvSpPr>
          <p:cNvPr id="15" name="TextBox 14">
            <a:extLst>
              <a:ext uri="{FF2B5EF4-FFF2-40B4-BE49-F238E27FC236}">
                <a16:creationId xmlns:a16="http://schemas.microsoft.com/office/drawing/2014/main" id="{52347681-2FC1-4989-37EE-F76E1E06AFC6}"/>
              </a:ext>
            </a:extLst>
          </p:cNvPr>
          <p:cNvSpPr txBox="1"/>
          <p:nvPr/>
        </p:nvSpPr>
        <p:spPr>
          <a:xfrm>
            <a:off x="6122679" y="2077546"/>
            <a:ext cx="3024409" cy="1015663"/>
          </a:xfrm>
          <a:prstGeom prst="rect">
            <a:avLst/>
          </a:prstGeom>
          <a:noFill/>
        </p:spPr>
        <p:txBody>
          <a:bodyPr wrap="square">
            <a:spAutoFit/>
          </a:bodyPr>
          <a:lstStyle/>
          <a:p>
            <a:pPr algn="r"/>
            <a:r>
              <a:rPr lang="en-US" sz="2000" dirty="0"/>
              <a:t>The </a:t>
            </a:r>
            <a:r>
              <a:rPr lang="en-US" sz="2000" b="1" dirty="0"/>
              <a:t>mirror</a:t>
            </a:r>
            <a:r>
              <a:rPr lang="en-US" sz="2000" dirty="0"/>
              <a:t> found in her grave was made from polished glass. </a:t>
            </a:r>
            <a:endParaRPr lang="en-GB" sz="2000" dirty="0"/>
          </a:p>
        </p:txBody>
      </p:sp>
      <p:sp>
        <p:nvSpPr>
          <p:cNvPr id="19" name="TextBox 18">
            <a:extLst>
              <a:ext uri="{FF2B5EF4-FFF2-40B4-BE49-F238E27FC236}">
                <a16:creationId xmlns:a16="http://schemas.microsoft.com/office/drawing/2014/main" id="{13D4BC33-F297-037B-F4EE-246513D3896F}"/>
              </a:ext>
            </a:extLst>
          </p:cNvPr>
          <p:cNvSpPr txBox="1"/>
          <p:nvPr/>
        </p:nvSpPr>
        <p:spPr>
          <a:xfrm>
            <a:off x="531340" y="4868486"/>
            <a:ext cx="11129320" cy="707886"/>
          </a:xfrm>
          <a:prstGeom prst="rect">
            <a:avLst/>
          </a:prstGeom>
          <a:noFill/>
        </p:spPr>
        <p:txBody>
          <a:bodyPr wrap="square">
            <a:spAutoFit/>
          </a:bodyPr>
          <a:lstStyle/>
          <a:p>
            <a:pPr algn="ctr"/>
            <a:r>
              <a:rPr lang="en-US" sz="2000" dirty="0"/>
              <a:t>She was also buried wearing a bracelet of blue glass beads, silver and bronze pendants, two yellow-glass earrings and a series of colourful glass beads.</a:t>
            </a:r>
            <a:endParaRPr lang="en-GB" sz="2000" dirty="0"/>
          </a:p>
        </p:txBody>
      </p:sp>
      <p:sp>
        <p:nvSpPr>
          <p:cNvPr id="20" name="TextBox 19">
            <a:extLst>
              <a:ext uri="{FF2B5EF4-FFF2-40B4-BE49-F238E27FC236}">
                <a16:creationId xmlns:a16="http://schemas.microsoft.com/office/drawing/2014/main" id="{B8D6856B-8725-331A-3396-786E00C2E47F}"/>
              </a:ext>
            </a:extLst>
          </p:cNvPr>
          <p:cNvSpPr txBox="1"/>
          <p:nvPr/>
        </p:nvSpPr>
        <p:spPr>
          <a:xfrm>
            <a:off x="681587" y="5576372"/>
            <a:ext cx="10882184"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t>What do you think these objects suggest about the lady buried in the grave?</a:t>
            </a:r>
            <a:endParaRPr lang="en-GB" sz="3200" dirty="0"/>
          </a:p>
        </p:txBody>
      </p:sp>
      <p:sp>
        <p:nvSpPr>
          <p:cNvPr id="21" name="TextBox 20">
            <a:extLst>
              <a:ext uri="{FF2B5EF4-FFF2-40B4-BE49-F238E27FC236}">
                <a16:creationId xmlns:a16="http://schemas.microsoft.com/office/drawing/2014/main" id="{459BD8B3-DD5B-2609-D08E-B5D0A39A7DF6}"/>
              </a:ext>
            </a:extLst>
          </p:cNvPr>
          <p:cNvSpPr txBox="1"/>
          <p:nvPr/>
        </p:nvSpPr>
        <p:spPr>
          <a:xfrm>
            <a:off x="9877695" y="6596390"/>
            <a:ext cx="2516660" cy="261610"/>
          </a:xfrm>
          <a:prstGeom prst="rect">
            <a:avLst/>
          </a:prstGeom>
          <a:noFill/>
        </p:spPr>
        <p:txBody>
          <a:bodyPr wrap="square" rtlCol="0">
            <a:spAutoFit/>
          </a:bodyPr>
          <a:lstStyle/>
          <a:p>
            <a:r>
              <a:rPr lang="en-GB" sz="1100" dirty="0"/>
              <a:t>All images © York Museums Trust</a:t>
            </a:r>
          </a:p>
        </p:txBody>
      </p:sp>
    </p:spTree>
    <p:extLst>
      <p:ext uri="{BB962C8B-B14F-4D97-AF65-F5344CB8AC3E}">
        <p14:creationId xmlns:p14="http://schemas.microsoft.com/office/powerpoint/2010/main" val="2585596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D165F-5BB0-1963-3EFE-6AAEA4A774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3D1604-A9A3-6E51-3CC8-810DCDC9F18A}"/>
              </a:ext>
            </a:extLst>
          </p:cNvPr>
          <p:cNvPicPr>
            <a:picLocks noChangeAspect="1"/>
          </p:cNvPicPr>
          <p:nvPr/>
        </p:nvPicPr>
        <p:blipFill>
          <a:blip r:embed="rId2"/>
          <a:stretch>
            <a:fillRect/>
          </a:stretch>
        </p:blipFill>
        <p:spPr>
          <a:xfrm>
            <a:off x="1081714" y="2767095"/>
            <a:ext cx="10028571" cy="1323810"/>
          </a:xfrm>
          <a:prstGeom prst="rect">
            <a:avLst/>
          </a:prstGeom>
        </p:spPr>
      </p:pic>
      <p:sp>
        <p:nvSpPr>
          <p:cNvPr id="4" name="TextBox 3">
            <a:extLst>
              <a:ext uri="{FF2B5EF4-FFF2-40B4-BE49-F238E27FC236}">
                <a16:creationId xmlns:a16="http://schemas.microsoft.com/office/drawing/2014/main" id="{70E85EEB-BF58-F957-EEFA-D095E2B85E7A}"/>
              </a:ext>
            </a:extLst>
          </p:cNvPr>
          <p:cNvSpPr txBox="1"/>
          <p:nvPr/>
        </p:nvSpPr>
        <p:spPr>
          <a:xfrm>
            <a:off x="1081714" y="4090905"/>
            <a:ext cx="1736653" cy="261610"/>
          </a:xfrm>
          <a:prstGeom prst="rect">
            <a:avLst/>
          </a:prstGeom>
          <a:noFill/>
        </p:spPr>
        <p:txBody>
          <a:bodyPr wrap="square" rtlCol="0">
            <a:spAutoFit/>
          </a:bodyPr>
          <a:lstStyle/>
          <a:p>
            <a:r>
              <a:rPr lang="en-GB" sz="1100" dirty="0"/>
              <a:t>© York Museums Trust</a:t>
            </a:r>
          </a:p>
        </p:txBody>
      </p:sp>
      <p:sp>
        <p:nvSpPr>
          <p:cNvPr id="8" name="TextBox 7">
            <a:extLst>
              <a:ext uri="{FF2B5EF4-FFF2-40B4-BE49-F238E27FC236}">
                <a16:creationId xmlns:a16="http://schemas.microsoft.com/office/drawing/2014/main" id="{EEC1F339-631D-28C7-EFD5-951F4FB0B2F8}"/>
              </a:ext>
            </a:extLst>
          </p:cNvPr>
          <p:cNvSpPr txBox="1"/>
          <p:nvPr/>
        </p:nvSpPr>
        <p:spPr>
          <a:xfrm>
            <a:off x="540607" y="720195"/>
            <a:ext cx="11000603" cy="1384995"/>
          </a:xfrm>
          <a:prstGeom prst="rect">
            <a:avLst/>
          </a:prstGeom>
          <a:noFill/>
        </p:spPr>
        <p:txBody>
          <a:bodyPr wrap="square">
            <a:spAutoFit/>
          </a:bodyPr>
          <a:lstStyle/>
          <a:p>
            <a:pPr algn="ctr"/>
            <a:r>
              <a:rPr lang="en-US" sz="2800" dirty="0"/>
              <a:t>This is a bone plaque. Some of the Latin writing has survived, and it should read 'SOROR AVE VIVAS IN DEO' which translates to </a:t>
            </a:r>
            <a:r>
              <a:rPr lang="en-US" sz="2800" b="1" dirty="0"/>
              <a:t>‘Hail sister, may you live in God’.</a:t>
            </a:r>
            <a:endParaRPr lang="en-GB" sz="2800" b="1" dirty="0"/>
          </a:p>
        </p:txBody>
      </p:sp>
      <p:sp>
        <p:nvSpPr>
          <p:cNvPr id="12" name="TextBox 11">
            <a:extLst>
              <a:ext uri="{FF2B5EF4-FFF2-40B4-BE49-F238E27FC236}">
                <a16:creationId xmlns:a16="http://schemas.microsoft.com/office/drawing/2014/main" id="{3214013A-037C-27A1-D8B7-04231C4ACBAA}"/>
              </a:ext>
            </a:extLst>
          </p:cNvPr>
          <p:cNvSpPr txBox="1"/>
          <p:nvPr/>
        </p:nvSpPr>
        <p:spPr>
          <a:xfrm>
            <a:off x="1081714" y="4563933"/>
            <a:ext cx="10028570" cy="830997"/>
          </a:xfrm>
          <a:prstGeom prst="rect">
            <a:avLst/>
          </a:prstGeom>
          <a:noFill/>
        </p:spPr>
        <p:txBody>
          <a:bodyPr wrap="square">
            <a:spAutoFit/>
          </a:bodyPr>
          <a:lstStyle/>
          <a:p>
            <a:pPr algn="ctr"/>
            <a:r>
              <a:rPr lang="en-US" sz="2400" dirty="0"/>
              <a:t>It is a Christian blessing.  This may have been decoration from a wooden box that is now lost.</a:t>
            </a:r>
            <a:endParaRPr lang="en-GB" sz="2400" dirty="0"/>
          </a:p>
        </p:txBody>
      </p:sp>
      <p:sp>
        <p:nvSpPr>
          <p:cNvPr id="13" name="TextBox 12">
            <a:extLst>
              <a:ext uri="{FF2B5EF4-FFF2-40B4-BE49-F238E27FC236}">
                <a16:creationId xmlns:a16="http://schemas.microsoft.com/office/drawing/2014/main" id="{BE888AD2-6EE7-DD2C-93AB-0F92CEB9804D}"/>
              </a:ext>
            </a:extLst>
          </p:cNvPr>
          <p:cNvSpPr txBox="1"/>
          <p:nvPr/>
        </p:nvSpPr>
        <p:spPr>
          <a:xfrm>
            <a:off x="659026" y="5599196"/>
            <a:ext cx="10882184"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t>What do you think this object suggests about the lady buried in the grave?</a:t>
            </a:r>
            <a:endParaRPr lang="en-GB" sz="3200" dirty="0"/>
          </a:p>
        </p:txBody>
      </p:sp>
    </p:spTree>
    <p:extLst>
      <p:ext uri="{BB962C8B-B14F-4D97-AF65-F5344CB8AC3E}">
        <p14:creationId xmlns:p14="http://schemas.microsoft.com/office/powerpoint/2010/main" val="93026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CF43F-5932-D876-2E62-CC9C1F08356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3464EBD-9D43-5ECB-DB4C-1C7FE7D804D7}"/>
              </a:ext>
            </a:extLst>
          </p:cNvPr>
          <p:cNvSpPr txBox="1"/>
          <p:nvPr/>
        </p:nvSpPr>
        <p:spPr>
          <a:xfrm>
            <a:off x="646670" y="918179"/>
            <a:ext cx="10898660" cy="3785652"/>
          </a:xfrm>
          <a:prstGeom prst="rect">
            <a:avLst/>
          </a:prstGeom>
          <a:noFill/>
        </p:spPr>
        <p:txBody>
          <a:bodyPr wrap="square">
            <a:spAutoFit/>
          </a:bodyPr>
          <a:lstStyle/>
          <a:p>
            <a:r>
              <a:rPr lang="en-US" sz="2400" dirty="0"/>
              <a:t>When the grave was found in 1905, archaeologists identified the skeleton as from a </a:t>
            </a:r>
            <a:r>
              <a:rPr lang="en-US" sz="2400" b="1" dirty="0"/>
              <a:t>young woman </a:t>
            </a:r>
            <a:r>
              <a:rPr lang="en-US" sz="2400" dirty="0"/>
              <a:t>dating to late 4th Century AD (about 380 AD).</a:t>
            </a:r>
          </a:p>
          <a:p>
            <a:endParaRPr lang="en-US" sz="2400" dirty="0"/>
          </a:p>
          <a:p>
            <a:r>
              <a:rPr lang="en-US" sz="2400" dirty="0"/>
              <a:t>In 2010, scientists were able to discover that she was aged between </a:t>
            </a:r>
            <a:r>
              <a:rPr lang="en-US" sz="2400" b="1" dirty="0"/>
              <a:t>18-23 years old</a:t>
            </a:r>
            <a:r>
              <a:rPr lang="en-US" sz="2400" dirty="0"/>
              <a:t>.  She was between </a:t>
            </a:r>
            <a:r>
              <a:rPr lang="en-US" sz="2400" b="1" dirty="0"/>
              <a:t>152-160cm (4.9-5.2ft) tall</a:t>
            </a:r>
            <a:r>
              <a:rPr lang="en-US" sz="2400" dirty="0"/>
              <a:t>. The evidence suggests that she had a </a:t>
            </a:r>
            <a:r>
              <a:rPr lang="en-US" sz="2400" b="1" dirty="0"/>
              <a:t>lot of fish in her diet</a:t>
            </a:r>
            <a:r>
              <a:rPr lang="en-US" sz="2400" dirty="0"/>
              <a:t>, which was typical for rich people in Roman Britain. </a:t>
            </a:r>
          </a:p>
          <a:p>
            <a:endParaRPr lang="en-US" sz="2400" dirty="0"/>
          </a:p>
          <a:p>
            <a:r>
              <a:rPr lang="en-US" sz="2400" dirty="0"/>
              <a:t>They also discovered that she had North African ancestry, meaning at least one of her </a:t>
            </a:r>
            <a:r>
              <a:rPr lang="en-US" sz="2400" b="1" dirty="0"/>
              <a:t>parents was from North Africa</a:t>
            </a:r>
            <a:r>
              <a:rPr lang="en-US" sz="2400" dirty="0"/>
              <a:t>.  A facial reconstruction from her skull shows her to have Black facial features.</a:t>
            </a:r>
            <a:endParaRPr lang="en-GB" sz="2400" dirty="0"/>
          </a:p>
        </p:txBody>
      </p:sp>
      <p:sp>
        <p:nvSpPr>
          <p:cNvPr id="6" name="TextBox 5">
            <a:extLst>
              <a:ext uri="{FF2B5EF4-FFF2-40B4-BE49-F238E27FC236}">
                <a16:creationId xmlns:a16="http://schemas.microsoft.com/office/drawing/2014/main" id="{7966E9E5-89EF-CF29-3710-C9B73404B114}"/>
              </a:ext>
            </a:extLst>
          </p:cNvPr>
          <p:cNvSpPr txBox="1"/>
          <p:nvPr/>
        </p:nvSpPr>
        <p:spPr>
          <a:xfrm>
            <a:off x="424248" y="271848"/>
            <a:ext cx="5296930" cy="646331"/>
          </a:xfrm>
          <a:prstGeom prst="rect">
            <a:avLst/>
          </a:prstGeom>
          <a:noFill/>
        </p:spPr>
        <p:txBody>
          <a:bodyPr wrap="square" rtlCol="0">
            <a:spAutoFit/>
          </a:bodyPr>
          <a:lstStyle/>
          <a:p>
            <a:r>
              <a:rPr lang="en-GB" sz="3600" b="1" u="sng" dirty="0"/>
              <a:t>Her Skeleton</a:t>
            </a:r>
          </a:p>
        </p:txBody>
      </p:sp>
      <p:pic>
        <p:nvPicPr>
          <p:cNvPr id="8" name="Picture 7">
            <a:extLst>
              <a:ext uri="{FF2B5EF4-FFF2-40B4-BE49-F238E27FC236}">
                <a16:creationId xmlns:a16="http://schemas.microsoft.com/office/drawing/2014/main" id="{631FD5A0-1C25-08B2-ACE0-138C8BC9BE56}"/>
              </a:ext>
            </a:extLst>
          </p:cNvPr>
          <p:cNvPicPr>
            <a:picLocks noChangeAspect="1"/>
          </p:cNvPicPr>
          <p:nvPr/>
        </p:nvPicPr>
        <p:blipFill>
          <a:blip r:embed="rId2"/>
          <a:stretch>
            <a:fillRect/>
          </a:stretch>
        </p:blipFill>
        <p:spPr>
          <a:xfrm>
            <a:off x="3584152" y="4597337"/>
            <a:ext cx="5023695" cy="2260663"/>
          </a:xfrm>
          <a:prstGeom prst="rect">
            <a:avLst/>
          </a:prstGeom>
        </p:spPr>
      </p:pic>
    </p:spTree>
    <p:extLst>
      <p:ext uri="{BB962C8B-B14F-4D97-AF65-F5344CB8AC3E}">
        <p14:creationId xmlns:p14="http://schemas.microsoft.com/office/powerpoint/2010/main" val="280093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C0D42-0268-EC65-2E56-38B7B9FE675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D11A8E-2292-C76F-648A-6BC40B391168}"/>
              </a:ext>
            </a:extLst>
          </p:cNvPr>
          <p:cNvSpPr txBox="1"/>
          <p:nvPr/>
        </p:nvSpPr>
        <p:spPr>
          <a:xfrm>
            <a:off x="1201180" y="2421063"/>
            <a:ext cx="9789640" cy="2554545"/>
          </a:xfrm>
          <a:prstGeom prst="rect">
            <a:avLst/>
          </a:prstGeom>
          <a:noFill/>
        </p:spPr>
        <p:txBody>
          <a:bodyPr wrap="square">
            <a:spAutoFit/>
          </a:bodyPr>
          <a:lstStyle/>
          <a:p>
            <a:pPr algn="ctr"/>
            <a:r>
              <a:rPr lang="en-US" sz="3200" dirty="0"/>
              <a:t>Unfortunately, we do not know her name.  Although she was found in a stone coffin, there was no grave stone (or it has been destroyed in the past).   There is very little written evidence from Roman Britain, so her name is lost in time.</a:t>
            </a:r>
          </a:p>
        </p:txBody>
      </p:sp>
      <p:sp>
        <p:nvSpPr>
          <p:cNvPr id="6" name="TextBox 5">
            <a:extLst>
              <a:ext uri="{FF2B5EF4-FFF2-40B4-BE49-F238E27FC236}">
                <a16:creationId xmlns:a16="http://schemas.microsoft.com/office/drawing/2014/main" id="{E1ECF36A-21AD-2512-6A49-887EEEB63013}"/>
              </a:ext>
            </a:extLst>
          </p:cNvPr>
          <p:cNvSpPr txBox="1"/>
          <p:nvPr/>
        </p:nvSpPr>
        <p:spPr>
          <a:xfrm>
            <a:off x="642551" y="654908"/>
            <a:ext cx="10948087" cy="830997"/>
          </a:xfrm>
          <a:prstGeom prst="rect">
            <a:avLst/>
          </a:prstGeom>
          <a:noFill/>
        </p:spPr>
        <p:txBody>
          <a:bodyPr wrap="square" rtlCol="0">
            <a:spAutoFit/>
          </a:bodyPr>
          <a:lstStyle/>
          <a:p>
            <a:pPr algn="ctr"/>
            <a:r>
              <a:rPr lang="en-GB" sz="4800" b="1" u="sng" dirty="0"/>
              <a:t>Why don’t we know her name?</a:t>
            </a:r>
          </a:p>
        </p:txBody>
      </p:sp>
    </p:spTree>
    <p:extLst>
      <p:ext uri="{BB962C8B-B14F-4D97-AF65-F5344CB8AC3E}">
        <p14:creationId xmlns:p14="http://schemas.microsoft.com/office/powerpoint/2010/main" val="169585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8A302-0A4C-A4E6-1A3C-89517F8A7D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0948B6C-4386-1BBC-7D4C-9AF36D5E00DD}"/>
              </a:ext>
            </a:extLst>
          </p:cNvPr>
          <p:cNvSpPr txBox="1"/>
          <p:nvPr/>
        </p:nvSpPr>
        <p:spPr>
          <a:xfrm>
            <a:off x="466467" y="328139"/>
            <a:ext cx="9839067" cy="769441"/>
          </a:xfrm>
          <a:prstGeom prst="rect">
            <a:avLst/>
          </a:prstGeom>
          <a:noFill/>
        </p:spPr>
        <p:txBody>
          <a:bodyPr wrap="square">
            <a:spAutoFit/>
          </a:bodyPr>
          <a:lstStyle/>
          <a:p>
            <a:r>
              <a:rPr lang="en-US" sz="4400" b="1" u="sng" dirty="0"/>
              <a:t>Septimius Severus - Emperor of Rome</a:t>
            </a:r>
            <a:endParaRPr lang="en-GB" sz="4400" b="1" u="sng" dirty="0"/>
          </a:p>
        </p:txBody>
      </p:sp>
      <p:sp>
        <p:nvSpPr>
          <p:cNvPr id="9" name="TextBox 8">
            <a:extLst>
              <a:ext uri="{FF2B5EF4-FFF2-40B4-BE49-F238E27FC236}">
                <a16:creationId xmlns:a16="http://schemas.microsoft.com/office/drawing/2014/main" id="{9D2F58D2-4244-5A52-3366-48EABBD27BD0}"/>
              </a:ext>
            </a:extLst>
          </p:cNvPr>
          <p:cNvSpPr txBox="1"/>
          <p:nvPr/>
        </p:nvSpPr>
        <p:spPr>
          <a:xfrm>
            <a:off x="6350289" y="6268251"/>
            <a:ext cx="2425014" cy="261610"/>
          </a:xfrm>
          <a:prstGeom prst="rect">
            <a:avLst/>
          </a:prstGeom>
          <a:noFill/>
        </p:spPr>
        <p:txBody>
          <a:bodyPr wrap="square">
            <a:spAutoFit/>
          </a:bodyPr>
          <a:lstStyle/>
          <a:p>
            <a:r>
              <a:rPr lang="en-US" sz="1100" dirty="0"/>
              <a:t>© Adam Eastland / </a:t>
            </a:r>
            <a:r>
              <a:rPr lang="en-US" sz="1100" dirty="0" err="1"/>
              <a:t>Alamy</a:t>
            </a:r>
            <a:r>
              <a:rPr lang="en-US" sz="1100" dirty="0"/>
              <a:t> Stock Photo</a:t>
            </a:r>
            <a:endParaRPr lang="en-GB" sz="1100" dirty="0"/>
          </a:p>
        </p:txBody>
      </p:sp>
      <p:pic>
        <p:nvPicPr>
          <p:cNvPr id="11" name="Picture 10">
            <a:extLst>
              <a:ext uri="{FF2B5EF4-FFF2-40B4-BE49-F238E27FC236}">
                <a16:creationId xmlns:a16="http://schemas.microsoft.com/office/drawing/2014/main" id="{4F32FB0D-C536-A744-6DAA-50C5F3A6C122}"/>
              </a:ext>
            </a:extLst>
          </p:cNvPr>
          <p:cNvPicPr>
            <a:picLocks noChangeAspect="1"/>
          </p:cNvPicPr>
          <p:nvPr/>
        </p:nvPicPr>
        <p:blipFill>
          <a:blip r:embed="rId2"/>
          <a:stretch>
            <a:fillRect/>
          </a:stretch>
        </p:blipFill>
        <p:spPr>
          <a:xfrm>
            <a:off x="6350289" y="1219486"/>
            <a:ext cx="5323809" cy="5076190"/>
          </a:xfrm>
          <a:prstGeom prst="rect">
            <a:avLst/>
          </a:prstGeom>
        </p:spPr>
      </p:pic>
      <p:sp>
        <p:nvSpPr>
          <p:cNvPr id="15" name="TextBox 14">
            <a:extLst>
              <a:ext uri="{FF2B5EF4-FFF2-40B4-BE49-F238E27FC236}">
                <a16:creationId xmlns:a16="http://schemas.microsoft.com/office/drawing/2014/main" id="{7A1961A9-31D5-5A7E-599D-C909E1507B82}"/>
              </a:ext>
            </a:extLst>
          </p:cNvPr>
          <p:cNvSpPr txBox="1"/>
          <p:nvPr/>
        </p:nvSpPr>
        <p:spPr>
          <a:xfrm>
            <a:off x="738316" y="1659285"/>
            <a:ext cx="5323809" cy="4524315"/>
          </a:xfrm>
          <a:prstGeom prst="rect">
            <a:avLst/>
          </a:prstGeom>
          <a:noFill/>
        </p:spPr>
        <p:txBody>
          <a:bodyPr wrap="square">
            <a:spAutoFit/>
          </a:bodyPr>
          <a:lstStyle/>
          <a:p>
            <a:r>
              <a:rPr lang="en-US" sz="3200" dirty="0"/>
              <a:t>Septimius Severus was the </a:t>
            </a:r>
            <a:r>
              <a:rPr lang="en-US" sz="3200" b="1" dirty="0"/>
              <a:t>Emperor</a:t>
            </a:r>
            <a:r>
              <a:rPr lang="en-US" sz="3200" dirty="0"/>
              <a:t> (ruler) of Rome.  He was born in </a:t>
            </a:r>
            <a:r>
              <a:rPr lang="en-US" sz="3200" b="1" dirty="0"/>
              <a:t>Libya, North Africa.</a:t>
            </a:r>
          </a:p>
          <a:p>
            <a:r>
              <a:rPr lang="en-US" sz="3200" dirty="0"/>
              <a:t>  </a:t>
            </a:r>
          </a:p>
          <a:p>
            <a:r>
              <a:rPr lang="en-US" sz="3200" dirty="0"/>
              <a:t>He came to England in AD 208 to try and conquer Scotland.  He brought with him 50,000 men.</a:t>
            </a:r>
            <a:endParaRPr lang="en-GB" sz="3200" dirty="0"/>
          </a:p>
        </p:txBody>
      </p:sp>
    </p:spTree>
    <p:extLst>
      <p:ext uri="{BB962C8B-B14F-4D97-AF65-F5344CB8AC3E}">
        <p14:creationId xmlns:p14="http://schemas.microsoft.com/office/powerpoint/2010/main" val="1968103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48BD-AB99-61A5-BC62-86C3FC1B2E8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3A19017-144A-B141-B177-A62F00572532}"/>
              </a:ext>
            </a:extLst>
          </p:cNvPr>
          <p:cNvSpPr txBox="1"/>
          <p:nvPr/>
        </p:nvSpPr>
        <p:spPr>
          <a:xfrm>
            <a:off x="694553" y="464323"/>
            <a:ext cx="6098058" cy="4031873"/>
          </a:xfrm>
          <a:prstGeom prst="rect">
            <a:avLst/>
          </a:prstGeom>
          <a:noFill/>
        </p:spPr>
        <p:txBody>
          <a:bodyPr wrap="square">
            <a:spAutoFit/>
          </a:bodyPr>
          <a:lstStyle/>
          <a:p>
            <a:r>
              <a:rPr lang="en-US" sz="3200" dirty="0"/>
              <a:t>Septimius and his army were able to go beyond Hadrian's Wall, past the </a:t>
            </a:r>
            <a:r>
              <a:rPr lang="en-US" sz="3200" b="1" dirty="0"/>
              <a:t>Antonine Wall </a:t>
            </a:r>
            <a:r>
              <a:rPr lang="en-US" sz="3200" dirty="0"/>
              <a:t>(that had been abandoned) and push towards the Firth of Forth.</a:t>
            </a:r>
          </a:p>
          <a:p>
            <a:endParaRPr lang="en-US" sz="3200" dirty="0"/>
          </a:p>
          <a:p>
            <a:r>
              <a:rPr lang="en-US" sz="3200" dirty="0"/>
              <a:t>It was the </a:t>
            </a:r>
            <a:r>
              <a:rPr lang="en-US" sz="3200" b="1" dirty="0"/>
              <a:t>furthest into Scotland </a:t>
            </a:r>
            <a:r>
              <a:rPr lang="en-US" sz="3200" dirty="0"/>
              <a:t>any Emperor would conquer.</a:t>
            </a:r>
            <a:endParaRPr lang="en-GB" sz="3200" dirty="0"/>
          </a:p>
        </p:txBody>
      </p:sp>
      <p:pic>
        <p:nvPicPr>
          <p:cNvPr id="9" name="Picture 8">
            <a:extLst>
              <a:ext uri="{FF2B5EF4-FFF2-40B4-BE49-F238E27FC236}">
                <a16:creationId xmlns:a16="http://schemas.microsoft.com/office/drawing/2014/main" id="{7E1F05C6-FF03-DBD0-BD23-7F1F9F2378EF}"/>
              </a:ext>
            </a:extLst>
          </p:cNvPr>
          <p:cNvPicPr>
            <a:picLocks noChangeAspect="1"/>
          </p:cNvPicPr>
          <p:nvPr/>
        </p:nvPicPr>
        <p:blipFill>
          <a:blip r:embed="rId2"/>
          <a:stretch>
            <a:fillRect/>
          </a:stretch>
        </p:blipFill>
        <p:spPr>
          <a:xfrm>
            <a:off x="7730210" y="443566"/>
            <a:ext cx="3563865" cy="4428953"/>
          </a:xfrm>
          <a:prstGeom prst="rect">
            <a:avLst/>
          </a:prstGeom>
        </p:spPr>
      </p:pic>
      <p:sp>
        <p:nvSpPr>
          <p:cNvPr id="11" name="TextBox 10">
            <a:extLst>
              <a:ext uri="{FF2B5EF4-FFF2-40B4-BE49-F238E27FC236}">
                <a16:creationId xmlns:a16="http://schemas.microsoft.com/office/drawing/2014/main" id="{05024D8D-78BC-7921-3635-A38E6AD9CD06}"/>
              </a:ext>
            </a:extLst>
          </p:cNvPr>
          <p:cNvSpPr txBox="1"/>
          <p:nvPr/>
        </p:nvSpPr>
        <p:spPr>
          <a:xfrm>
            <a:off x="10067668" y="4872519"/>
            <a:ext cx="1374689" cy="261610"/>
          </a:xfrm>
          <a:prstGeom prst="rect">
            <a:avLst/>
          </a:prstGeom>
          <a:noFill/>
        </p:spPr>
        <p:txBody>
          <a:bodyPr wrap="square">
            <a:spAutoFit/>
          </a:bodyPr>
          <a:lstStyle/>
          <a:p>
            <a:r>
              <a:rPr lang="en-GB" sz="1100" i="0" dirty="0">
                <a:solidFill>
                  <a:srgbClr val="202122"/>
                </a:solidFill>
                <a:effectLst/>
              </a:rPr>
              <a:t>© </a:t>
            </a:r>
            <a:r>
              <a:rPr lang="en-GB" sz="1100" i="0" dirty="0" err="1">
                <a:solidFill>
                  <a:srgbClr val="202122"/>
                </a:solidFill>
                <a:effectLst/>
              </a:rPr>
              <a:t>NormanEinstein</a:t>
            </a:r>
            <a:endParaRPr lang="en-GB" sz="1100" dirty="0"/>
          </a:p>
        </p:txBody>
      </p:sp>
      <p:sp>
        <p:nvSpPr>
          <p:cNvPr id="15" name="TextBox 14">
            <a:extLst>
              <a:ext uri="{FF2B5EF4-FFF2-40B4-BE49-F238E27FC236}">
                <a16:creationId xmlns:a16="http://schemas.microsoft.com/office/drawing/2014/main" id="{42D5E240-14E7-5CAB-0327-76D594E4DF18}"/>
              </a:ext>
            </a:extLst>
          </p:cNvPr>
          <p:cNvSpPr txBox="1"/>
          <p:nvPr/>
        </p:nvSpPr>
        <p:spPr>
          <a:xfrm>
            <a:off x="694553" y="5316459"/>
            <a:ext cx="10802894" cy="1077218"/>
          </a:xfrm>
          <a:prstGeom prst="rect">
            <a:avLst/>
          </a:prstGeom>
          <a:noFill/>
        </p:spPr>
        <p:txBody>
          <a:bodyPr wrap="square">
            <a:spAutoFit/>
          </a:bodyPr>
          <a:lstStyle/>
          <a:p>
            <a:r>
              <a:rPr lang="en-US" sz="3200" dirty="0"/>
              <a:t>While in Britain, </a:t>
            </a:r>
            <a:r>
              <a:rPr lang="en-US" sz="3200" b="1" dirty="0"/>
              <a:t>Septimius fell ill</a:t>
            </a:r>
            <a:r>
              <a:rPr lang="en-US" sz="3200" dirty="0"/>
              <a:t>.  He was taken to York where he </a:t>
            </a:r>
            <a:r>
              <a:rPr lang="en-US" sz="3200" b="1" dirty="0"/>
              <a:t>died</a:t>
            </a:r>
            <a:r>
              <a:rPr lang="en-US" sz="3200" dirty="0"/>
              <a:t> in AD 211.</a:t>
            </a:r>
            <a:endParaRPr lang="en-GB" sz="3200" dirty="0"/>
          </a:p>
        </p:txBody>
      </p:sp>
    </p:spTree>
    <p:extLst>
      <p:ext uri="{BB962C8B-B14F-4D97-AF65-F5344CB8AC3E}">
        <p14:creationId xmlns:p14="http://schemas.microsoft.com/office/powerpoint/2010/main" val="1357477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7CAB0-D70F-EF4D-0BBF-D1717B6FA2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E51820C-5143-2AC9-0487-CE34A5A98D17}"/>
              </a:ext>
            </a:extLst>
          </p:cNvPr>
          <p:cNvSpPr txBox="1"/>
          <p:nvPr/>
        </p:nvSpPr>
        <p:spPr>
          <a:xfrm>
            <a:off x="568411" y="457200"/>
            <a:ext cx="6425513" cy="769441"/>
          </a:xfrm>
          <a:prstGeom prst="rect">
            <a:avLst/>
          </a:prstGeom>
          <a:noFill/>
        </p:spPr>
        <p:txBody>
          <a:bodyPr wrap="square" rtlCol="0">
            <a:spAutoFit/>
          </a:bodyPr>
          <a:lstStyle/>
          <a:p>
            <a:r>
              <a:rPr lang="en-GB" sz="4400" b="1" u="sng" dirty="0"/>
              <a:t>Other Black Romans</a:t>
            </a:r>
          </a:p>
        </p:txBody>
      </p:sp>
      <p:sp>
        <p:nvSpPr>
          <p:cNvPr id="6" name="TextBox 5">
            <a:extLst>
              <a:ext uri="{FF2B5EF4-FFF2-40B4-BE49-F238E27FC236}">
                <a16:creationId xmlns:a16="http://schemas.microsoft.com/office/drawing/2014/main" id="{FF1943B0-02B1-F5B7-B084-93CA66FB486A}"/>
              </a:ext>
            </a:extLst>
          </p:cNvPr>
          <p:cNvSpPr txBox="1"/>
          <p:nvPr/>
        </p:nvSpPr>
        <p:spPr>
          <a:xfrm>
            <a:off x="732138" y="1936574"/>
            <a:ext cx="6098058" cy="4031873"/>
          </a:xfrm>
          <a:prstGeom prst="rect">
            <a:avLst/>
          </a:prstGeom>
          <a:noFill/>
        </p:spPr>
        <p:txBody>
          <a:bodyPr wrap="square">
            <a:spAutoFit/>
          </a:bodyPr>
          <a:lstStyle/>
          <a:p>
            <a:r>
              <a:rPr lang="en-US" sz="3200" dirty="0"/>
              <a:t>This tombstone, from </a:t>
            </a:r>
            <a:r>
              <a:rPr lang="en-US" sz="3200" dirty="0" err="1"/>
              <a:t>Arbeia</a:t>
            </a:r>
            <a:r>
              <a:rPr lang="en-US" sz="3200" dirty="0"/>
              <a:t> in South Shields, is for a woman called Regina. She was a freedwoman (former slave) and died aged 30.  Her husband, </a:t>
            </a:r>
            <a:r>
              <a:rPr lang="en-US" sz="3200" dirty="0" err="1"/>
              <a:t>Barathes</a:t>
            </a:r>
            <a:r>
              <a:rPr lang="en-US" sz="3200" dirty="0"/>
              <a:t> was from </a:t>
            </a:r>
            <a:r>
              <a:rPr lang="en-US" sz="3200" b="1" dirty="0"/>
              <a:t>Syria, in the Middle East</a:t>
            </a:r>
            <a:r>
              <a:rPr lang="en-US" sz="3200" dirty="0"/>
              <a:t>.  Regina was a British woman from a tribe in southern England. </a:t>
            </a:r>
          </a:p>
        </p:txBody>
      </p:sp>
      <p:pic>
        <p:nvPicPr>
          <p:cNvPr id="10" name="Picture 9">
            <a:extLst>
              <a:ext uri="{FF2B5EF4-FFF2-40B4-BE49-F238E27FC236}">
                <a16:creationId xmlns:a16="http://schemas.microsoft.com/office/drawing/2014/main" id="{43AFEF89-D9B2-31DF-A67C-2B694C7123AF}"/>
              </a:ext>
            </a:extLst>
          </p:cNvPr>
          <p:cNvPicPr>
            <a:picLocks noChangeAspect="1"/>
          </p:cNvPicPr>
          <p:nvPr/>
        </p:nvPicPr>
        <p:blipFill>
          <a:blip r:embed="rId2"/>
          <a:stretch>
            <a:fillRect/>
          </a:stretch>
        </p:blipFill>
        <p:spPr>
          <a:xfrm>
            <a:off x="7662141" y="457200"/>
            <a:ext cx="3478988" cy="5631359"/>
          </a:xfrm>
          <a:prstGeom prst="rect">
            <a:avLst/>
          </a:prstGeom>
        </p:spPr>
      </p:pic>
      <p:sp>
        <p:nvSpPr>
          <p:cNvPr id="11" name="TextBox 10">
            <a:extLst>
              <a:ext uri="{FF2B5EF4-FFF2-40B4-BE49-F238E27FC236}">
                <a16:creationId xmlns:a16="http://schemas.microsoft.com/office/drawing/2014/main" id="{B43FD50A-42F9-F138-0590-064D8306513D}"/>
              </a:ext>
            </a:extLst>
          </p:cNvPr>
          <p:cNvSpPr txBox="1"/>
          <p:nvPr/>
        </p:nvSpPr>
        <p:spPr>
          <a:xfrm>
            <a:off x="7946347" y="6139190"/>
            <a:ext cx="1803135" cy="261610"/>
          </a:xfrm>
          <a:prstGeom prst="rect">
            <a:avLst/>
          </a:prstGeom>
          <a:noFill/>
        </p:spPr>
        <p:txBody>
          <a:bodyPr wrap="square" rtlCol="0">
            <a:spAutoFit/>
          </a:bodyPr>
          <a:lstStyle/>
          <a:p>
            <a:r>
              <a:rPr lang="en-GB" sz="1100" dirty="0"/>
              <a:t>© Tyne and Wear Museums</a:t>
            </a:r>
          </a:p>
        </p:txBody>
      </p:sp>
    </p:spTree>
    <p:extLst>
      <p:ext uri="{BB962C8B-B14F-4D97-AF65-F5344CB8AC3E}">
        <p14:creationId xmlns:p14="http://schemas.microsoft.com/office/powerpoint/2010/main" val="2890982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06FABE-3C0F-CA8A-ACAF-335EA06201A8}"/>
              </a:ext>
            </a:extLst>
          </p:cNvPr>
          <p:cNvSpPr txBox="1"/>
          <p:nvPr/>
        </p:nvSpPr>
        <p:spPr>
          <a:xfrm>
            <a:off x="580768" y="321276"/>
            <a:ext cx="8340810" cy="646331"/>
          </a:xfrm>
          <a:prstGeom prst="rect">
            <a:avLst/>
          </a:prstGeom>
          <a:noFill/>
        </p:spPr>
        <p:txBody>
          <a:bodyPr wrap="square" rtlCol="0">
            <a:spAutoFit/>
          </a:bodyPr>
          <a:lstStyle/>
          <a:p>
            <a:r>
              <a:rPr lang="en-GB" sz="3600" b="1" u="sng" dirty="0"/>
              <a:t>Suggested Activities</a:t>
            </a:r>
          </a:p>
        </p:txBody>
      </p:sp>
      <p:sp>
        <p:nvSpPr>
          <p:cNvPr id="3" name="TextBox 2">
            <a:extLst>
              <a:ext uri="{FF2B5EF4-FFF2-40B4-BE49-F238E27FC236}">
                <a16:creationId xmlns:a16="http://schemas.microsoft.com/office/drawing/2014/main" id="{FA9A3D56-C4DC-54BA-3EC0-29A7F4601429}"/>
              </a:ext>
            </a:extLst>
          </p:cNvPr>
          <p:cNvSpPr txBox="1"/>
          <p:nvPr/>
        </p:nvSpPr>
        <p:spPr>
          <a:xfrm>
            <a:off x="667265" y="1285103"/>
            <a:ext cx="10083113" cy="3539430"/>
          </a:xfrm>
          <a:prstGeom prst="rect">
            <a:avLst/>
          </a:prstGeom>
          <a:noFill/>
        </p:spPr>
        <p:txBody>
          <a:bodyPr wrap="square" rtlCol="0">
            <a:spAutoFit/>
          </a:bodyPr>
          <a:lstStyle/>
          <a:p>
            <a:pPr marL="285750" indent="-285750">
              <a:buFont typeface="Arial" panose="020B0604020202020204" pitchFamily="34" charset="0"/>
              <a:buChar char="•"/>
            </a:pPr>
            <a:r>
              <a:rPr lang="en-GB" sz="3200" dirty="0"/>
              <a:t>Draw detailed sketches of the grave goods of the Ivory Bangle Lady.</a:t>
            </a:r>
          </a:p>
          <a:p>
            <a:pPr marL="285750" indent="-285750">
              <a:buFont typeface="Arial" panose="020B0604020202020204" pitchFamily="34" charset="0"/>
              <a:buChar char="•"/>
            </a:pPr>
            <a:r>
              <a:rPr lang="en-GB" sz="3200" dirty="0"/>
              <a:t>Learn how to read Latin (or write your name).</a:t>
            </a:r>
          </a:p>
          <a:p>
            <a:pPr marL="285750" indent="-285750">
              <a:buFont typeface="Arial" panose="020B0604020202020204" pitchFamily="34" charset="0"/>
              <a:buChar char="•"/>
            </a:pPr>
            <a:r>
              <a:rPr lang="en-GB" sz="3200" dirty="0"/>
              <a:t>Design an altar stone or tombstone.</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endParaRPr lang="en-GB" sz="3200" dirty="0"/>
          </a:p>
        </p:txBody>
      </p:sp>
      <p:pic>
        <p:nvPicPr>
          <p:cNvPr id="4" name="Picture 3">
            <a:extLst>
              <a:ext uri="{FF2B5EF4-FFF2-40B4-BE49-F238E27FC236}">
                <a16:creationId xmlns:a16="http://schemas.microsoft.com/office/drawing/2014/main" id="{020898CC-91D7-62D2-F688-1033C5A95B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75323" y="5362830"/>
            <a:ext cx="1322173" cy="1322173"/>
          </a:xfrm>
          <a:prstGeom prst="rect">
            <a:avLst/>
          </a:prstGeom>
        </p:spPr>
      </p:pic>
    </p:spTree>
    <p:extLst>
      <p:ext uri="{BB962C8B-B14F-4D97-AF65-F5344CB8AC3E}">
        <p14:creationId xmlns:p14="http://schemas.microsoft.com/office/powerpoint/2010/main" val="2991053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1016</Words>
  <Application>Microsoft Office PowerPoint</Application>
  <PresentationFormat>Widescreen</PresentationFormat>
  <Paragraphs>95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tcscarnall</dc:creator>
  <cp:lastModifiedBy>tcscarnall</cp:lastModifiedBy>
  <cp:revision>11</cp:revision>
  <dcterms:created xsi:type="dcterms:W3CDTF">2026-08-19T07:44:50Z</dcterms:created>
  <dcterms:modified xsi:type="dcterms:W3CDTF">2026-08-21T12:57:59Z</dcterms:modified>
</cp:coreProperties>
</file>