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73" r:id="rId14"/>
    <p:sldId id="269" r:id="rId15"/>
    <p:sldId id="270" r:id="rId16"/>
    <p:sldId id="271" r:id="rId17"/>
    <p:sldId id="272" r:id="rId18"/>
    <p:sldId id="277" r:id="rId19"/>
    <p:sldId id="274" r:id="rId20"/>
    <p:sldId id="278" r:id="rId21"/>
    <p:sldId id="275" r:id="rId22"/>
    <p:sldId id="276" r:id="rId23"/>
    <p:sldId id="279"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94660"/>
  </p:normalViewPr>
  <p:slideViewPr>
    <p:cSldViewPr snapToGrid="0">
      <p:cViewPr varScale="1">
        <p:scale>
          <a:sx n="78" d="100"/>
          <a:sy n="78" d="100"/>
        </p:scale>
        <p:origin x="972"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0BA27-4F0A-7FAF-D423-85A5BC1FF8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19FDE59-D74A-C116-2AF3-55542B2B809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F679317-C5AE-DA85-753D-D4BA4714AA87}"/>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3121A573-3599-CE4D-96AD-DE36746424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F4A1636-AB49-A1C9-2D52-68E6A9B47AD6}"/>
              </a:ext>
            </a:extLst>
          </p:cNvPr>
          <p:cNvSpPr>
            <a:spLocks noGrp="1"/>
          </p:cNvSpPr>
          <p:nvPr>
            <p:ph type="sldNum" sz="quarter" idx="12"/>
          </p:nvPr>
        </p:nvSpPr>
        <p:spPr/>
        <p:txBody>
          <a:bodyPr/>
          <a:lstStyle/>
          <a:p>
            <a:fld id="{B6450D7D-F4F7-4CA6-B0B6-0241948234D8}" type="slidenum">
              <a:rPr lang="en-GB" smtClean="0"/>
              <a:t>‹#›</a:t>
            </a:fld>
            <a:endParaRPr lang="en-GB"/>
          </a:p>
        </p:txBody>
      </p:sp>
      <p:sp>
        <p:nvSpPr>
          <p:cNvPr id="7" name="Rectangle 6">
            <a:extLst>
              <a:ext uri="{FF2B5EF4-FFF2-40B4-BE49-F238E27FC236}">
                <a16:creationId xmlns:a16="http://schemas.microsoft.com/office/drawing/2014/main" id="{147F2133-28B2-F0C8-FCA5-9160A54F1690}"/>
              </a:ext>
            </a:extLst>
          </p:cNvPr>
          <p:cNvSpPr/>
          <p:nvPr userDrawn="1"/>
        </p:nvSpPr>
        <p:spPr>
          <a:xfrm>
            <a:off x="555585" y="451413"/>
            <a:ext cx="11111696" cy="60767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28507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5BCE1-43D0-2060-6775-CC260C2EC1F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B143319-C677-9E99-C17A-BBB6A573007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AE7778B-2103-28EF-8508-018C0E1BAB51}"/>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F6FC8DCE-DB81-03EE-4516-8565296B169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97DDAA-6768-C5B0-DDB5-266C4B0872F2}"/>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4268505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1192C-0AD8-F183-7ADB-85F674EC535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D22AE57-5D67-11BF-DE6E-556DF18D875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41DD14-4D4F-218F-8804-5E9F1198262A}"/>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E09E76C3-D19C-3009-5651-5E2F22CF850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8DBAD2-07F8-6D38-6077-0EEE350406AE}"/>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2332057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A8D386-CD31-B564-BB5F-E42A010E468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C34FC07-E3DF-25EB-CD1E-8642B99309D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AEB6FD2-B271-3D0B-9F0C-92FC7B62F9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AACF43A6-BE92-AF0D-58E9-219085C24764}"/>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6" name="Footer Placeholder 5">
            <a:extLst>
              <a:ext uri="{FF2B5EF4-FFF2-40B4-BE49-F238E27FC236}">
                <a16:creationId xmlns:a16="http://schemas.microsoft.com/office/drawing/2014/main" id="{13BD3574-B930-A18A-5B07-28430C360FD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411C87-9D7E-B738-465B-4BF46AC1A2F4}"/>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31888298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5EA4B2-3244-776A-18A0-7A2202BA1CD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A351A56-BBD5-48D0-8D3F-386C5A2DF4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3DCDA5-49F4-AE18-B560-520832FF10E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1D0E1A-9E1D-5609-5284-3F7143C3DC9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ACC7D1D-5101-5F55-B384-206529C830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955C5C8-DCEB-8A35-3AE8-D16363DB1E3E}"/>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8" name="Footer Placeholder 7">
            <a:extLst>
              <a:ext uri="{FF2B5EF4-FFF2-40B4-BE49-F238E27FC236}">
                <a16:creationId xmlns:a16="http://schemas.microsoft.com/office/drawing/2014/main" id="{2C412A73-E54C-779A-49E5-B9182F075FE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9A3970E-94A8-6329-A1D3-75B080D394D5}"/>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1836192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33A59-E989-E153-F3A3-7AD45A4BBC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C31C2D6-5364-B703-9C86-17339679E264}"/>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4" name="Footer Placeholder 3">
            <a:extLst>
              <a:ext uri="{FF2B5EF4-FFF2-40B4-BE49-F238E27FC236}">
                <a16:creationId xmlns:a16="http://schemas.microsoft.com/office/drawing/2014/main" id="{C9B6E3A0-8095-B072-13CB-2B689741DBD9}"/>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B6FA628-4D24-AA15-F7AB-CD5E5DD778CD}"/>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38272104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1FAD34-F667-126A-E75D-C0DE82B2C3DF}"/>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3" name="Footer Placeholder 2">
            <a:extLst>
              <a:ext uri="{FF2B5EF4-FFF2-40B4-BE49-F238E27FC236}">
                <a16:creationId xmlns:a16="http://schemas.microsoft.com/office/drawing/2014/main" id="{DD78ADC7-DC71-68DC-D43E-9A5C68F96F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D24F0E3D-2683-AE6F-DC26-1CD8C81505BF}"/>
              </a:ext>
            </a:extLst>
          </p:cNvPr>
          <p:cNvSpPr>
            <a:spLocks noGrp="1"/>
          </p:cNvSpPr>
          <p:nvPr>
            <p:ph type="sldNum" sz="quarter" idx="12"/>
          </p:nvPr>
        </p:nvSpPr>
        <p:spPr/>
        <p:txBody>
          <a:bodyPr/>
          <a:lstStyle/>
          <a:p>
            <a:fld id="{B6450D7D-F4F7-4CA6-B0B6-0241948234D8}" type="slidenum">
              <a:rPr lang="en-GB" smtClean="0"/>
              <a:t>‹#›</a:t>
            </a:fld>
            <a:endParaRPr lang="en-GB"/>
          </a:p>
        </p:txBody>
      </p:sp>
      <p:sp>
        <p:nvSpPr>
          <p:cNvPr id="5" name="Rectangle 4">
            <a:extLst>
              <a:ext uri="{FF2B5EF4-FFF2-40B4-BE49-F238E27FC236}">
                <a16:creationId xmlns:a16="http://schemas.microsoft.com/office/drawing/2014/main" id="{35256CB2-6F25-18F9-8616-890B260CC57B}"/>
              </a:ext>
            </a:extLst>
          </p:cNvPr>
          <p:cNvSpPr/>
          <p:nvPr userDrawn="1"/>
        </p:nvSpPr>
        <p:spPr>
          <a:xfrm>
            <a:off x="555585" y="451413"/>
            <a:ext cx="11111696" cy="6076709"/>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4765582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F1BE2-0670-205A-F2DA-ABCABCD570A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747CD3E-DA04-4578-7283-B4E7C805504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B613386D-9696-1281-482B-7A4895AE5C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8294D8-2D3F-3FE4-569A-AABCF3818784}"/>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6" name="Footer Placeholder 5">
            <a:extLst>
              <a:ext uri="{FF2B5EF4-FFF2-40B4-BE49-F238E27FC236}">
                <a16:creationId xmlns:a16="http://schemas.microsoft.com/office/drawing/2014/main" id="{E09AF4EE-AE14-3C25-D223-A43367C8B9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AE347D-A3A1-DF82-3855-C6046D650E10}"/>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7080299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74215-D8A8-A27B-AD33-1CD822E581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D0E3DC-746A-8F9B-5587-9B19CB77C69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C855BA-4D6A-E577-6D13-AF44FA6A3BD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AB3006A-0977-F39F-FB70-70001781AD6A}"/>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6" name="Footer Placeholder 5">
            <a:extLst>
              <a:ext uri="{FF2B5EF4-FFF2-40B4-BE49-F238E27FC236}">
                <a16:creationId xmlns:a16="http://schemas.microsoft.com/office/drawing/2014/main" id="{7B355BAB-EAE2-9725-778B-68500DC5225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6C4B281-6DA4-D0F0-A0F6-F743D118FC55}"/>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24456289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EED4D-CE8C-775E-F399-96FD5646C2B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F4CD6EA-9CD8-7FC4-753A-C609DD3DEA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68953B-40B4-220C-174C-94D7125C4DE9}"/>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AD58515D-3B20-56FC-D874-A24BD1B8E26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42F0D3-2B1F-81DC-7639-1C26B6C20557}"/>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1535767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3FEA5F-61ED-0AB9-4769-635016FA74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0F38C7AA-A419-4AD5-9835-AF36411EF4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4569C4-FD07-746F-3066-B42E76CF192D}"/>
              </a:ext>
            </a:extLst>
          </p:cNvPr>
          <p:cNvSpPr>
            <a:spLocks noGrp="1"/>
          </p:cNvSpPr>
          <p:nvPr>
            <p:ph type="dt" sz="half" idx="10"/>
          </p:nvPr>
        </p:nvSpPr>
        <p:spPr/>
        <p:txBody>
          <a:body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1D8C189D-E991-7CC2-8086-286E4C804C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9D44C77-B042-9BEC-08CA-CAC72D537D77}"/>
              </a:ext>
            </a:extLst>
          </p:cNvPr>
          <p:cNvSpPr>
            <a:spLocks noGrp="1"/>
          </p:cNvSpPr>
          <p:nvPr>
            <p:ph type="sldNum" sz="quarter" idx="12"/>
          </p:nvPr>
        </p:nvSpPr>
        <p:spPr/>
        <p:txBody>
          <a:bodyPr/>
          <a:lstStyle/>
          <a:p>
            <a:fld id="{B6450D7D-F4F7-4CA6-B0B6-0241948234D8}" type="slidenum">
              <a:rPr lang="en-GB" smtClean="0"/>
              <a:t>‹#›</a:t>
            </a:fld>
            <a:endParaRPr lang="en-GB"/>
          </a:p>
        </p:txBody>
      </p:sp>
    </p:spTree>
    <p:extLst>
      <p:ext uri="{BB962C8B-B14F-4D97-AF65-F5344CB8AC3E}">
        <p14:creationId xmlns:p14="http://schemas.microsoft.com/office/powerpoint/2010/main" val="8113523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8B732ED-154C-4837-18D6-17A2F831F4E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13690AC-25A9-74A8-5987-43FB12E1BC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82343E1-9CF3-8FA8-FE3F-139E3FAB0EC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031A01-E763-452A-BB62-A3693DFD1C92}" type="datetimeFigureOut">
              <a:rPr lang="en-GB" smtClean="0"/>
              <a:t>21/08/2026</a:t>
            </a:fld>
            <a:endParaRPr lang="en-GB"/>
          </a:p>
        </p:txBody>
      </p:sp>
      <p:sp>
        <p:nvSpPr>
          <p:cNvPr id="5" name="Footer Placeholder 4">
            <a:extLst>
              <a:ext uri="{FF2B5EF4-FFF2-40B4-BE49-F238E27FC236}">
                <a16:creationId xmlns:a16="http://schemas.microsoft.com/office/drawing/2014/main" id="{C97F7189-3F43-5513-68E2-0183D5AAC6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DC2570B-2E04-C86C-A2D1-18B1C6D2C5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450D7D-F4F7-4CA6-B0B6-0241948234D8}" type="slidenum">
              <a:rPr lang="en-GB" smtClean="0"/>
              <a:t>‹#›</a:t>
            </a:fld>
            <a:endParaRPr lang="en-GB"/>
          </a:p>
        </p:txBody>
      </p:sp>
    </p:spTree>
    <p:extLst>
      <p:ext uri="{BB962C8B-B14F-4D97-AF65-F5344CB8AC3E}">
        <p14:creationId xmlns:p14="http://schemas.microsoft.com/office/powerpoint/2010/main" val="29300254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unsplash.com/photos/people-harvesting-crops-painting-atIgjLlFryg?utm_source=unsplash&amp;utm_medium=referral&amp;utm_content=creditCopyText" TargetMode="External"/><Relationship Id="rId2" Type="http://schemas.openxmlformats.org/officeDocument/2006/relationships/hyperlink" Target="https://unsplash.com/@britishlibrary?utm_source=unsplash&amp;utm_medium=referral&amp;utm_content=creditCopyText" TargetMode="External"/><Relationship Id="rId1" Type="http://schemas.openxmlformats.org/officeDocument/2006/relationships/slideLayout" Target="../slideLayouts/slideLayout7.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8DCC017-4057-C9A1-D008-8918CE61B299}"/>
              </a:ext>
            </a:extLst>
          </p:cNvPr>
          <p:cNvSpPr txBox="1"/>
          <p:nvPr/>
        </p:nvSpPr>
        <p:spPr>
          <a:xfrm>
            <a:off x="2222157" y="481561"/>
            <a:ext cx="7747686" cy="830997"/>
          </a:xfrm>
          <a:prstGeom prst="rect">
            <a:avLst/>
          </a:prstGeom>
          <a:noFill/>
        </p:spPr>
        <p:txBody>
          <a:bodyPr wrap="square" rtlCol="0">
            <a:spAutoFit/>
          </a:bodyPr>
          <a:lstStyle/>
          <a:p>
            <a:pPr algn="ctr"/>
            <a:r>
              <a:rPr lang="en-GB" sz="4800" b="1" u="sng" dirty="0"/>
              <a:t>Black History Month</a:t>
            </a:r>
          </a:p>
        </p:txBody>
      </p:sp>
      <p:sp>
        <p:nvSpPr>
          <p:cNvPr id="5" name="TextBox 4">
            <a:extLst>
              <a:ext uri="{FF2B5EF4-FFF2-40B4-BE49-F238E27FC236}">
                <a16:creationId xmlns:a16="http://schemas.microsoft.com/office/drawing/2014/main" id="{1E3077AE-494B-7DE1-CA04-712B019D43DE}"/>
              </a:ext>
            </a:extLst>
          </p:cNvPr>
          <p:cNvSpPr txBox="1"/>
          <p:nvPr/>
        </p:nvSpPr>
        <p:spPr>
          <a:xfrm>
            <a:off x="2537253" y="1945837"/>
            <a:ext cx="7117492" cy="1200329"/>
          </a:xfrm>
          <a:prstGeom prst="rect">
            <a:avLst/>
          </a:prstGeom>
          <a:noFill/>
        </p:spPr>
        <p:txBody>
          <a:bodyPr wrap="square" rtlCol="0">
            <a:spAutoFit/>
          </a:bodyPr>
          <a:lstStyle/>
          <a:p>
            <a:pPr algn="ctr"/>
            <a:r>
              <a:rPr lang="en-GB" sz="7200" b="1" dirty="0"/>
              <a:t>Olaudah Equiano</a:t>
            </a:r>
          </a:p>
        </p:txBody>
      </p:sp>
      <p:sp>
        <p:nvSpPr>
          <p:cNvPr id="6" name="TextBox 5">
            <a:extLst>
              <a:ext uri="{FF2B5EF4-FFF2-40B4-BE49-F238E27FC236}">
                <a16:creationId xmlns:a16="http://schemas.microsoft.com/office/drawing/2014/main" id="{BEE68BF4-E9FE-EB7B-AECD-EB065F804B32}"/>
              </a:ext>
            </a:extLst>
          </p:cNvPr>
          <p:cNvSpPr txBox="1"/>
          <p:nvPr/>
        </p:nvSpPr>
        <p:spPr>
          <a:xfrm>
            <a:off x="770237" y="4745223"/>
            <a:ext cx="10651525" cy="1631216"/>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en-GB" b="1" u="sng" dirty="0"/>
              <a:t>Vocabulary</a:t>
            </a:r>
          </a:p>
          <a:p>
            <a:endParaRPr lang="en-GB" dirty="0"/>
          </a:p>
          <a:p>
            <a:r>
              <a:rPr lang="en-US" sz="3200" dirty="0"/>
              <a:t>slave trade		autobiography		merchant</a:t>
            </a:r>
          </a:p>
          <a:p>
            <a:r>
              <a:rPr lang="en-US" sz="3200" dirty="0"/>
              <a:t>plantation		abolitionist		expedition</a:t>
            </a:r>
            <a:endParaRPr lang="en-GB" sz="3200" dirty="0"/>
          </a:p>
        </p:txBody>
      </p:sp>
      <p:pic>
        <p:nvPicPr>
          <p:cNvPr id="2" name="Picture 1">
            <a:extLst>
              <a:ext uri="{FF2B5EF4-FFF2-40B4-BE49-F238E27FC236}">
                <a16:creationId xmlns:a16="http://schemas.microsoft.com/office/drawing/2014/main" id="{973533AA-F410-25B9-14A8-D5D51488E7A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315830" y="481561"/>
            <a:ext cx="1322173" cy="1322173"/>
          </a:xfrm>
          <a:prstGeom prst="rect">
            <a:avLst/>
          </a:prstGeom>
        </p:spPr>
      </p:pic>
    </p:spTree>
    <p:extLst>
      <p:ext uri="{BB962C8B-B14F-4D97-AF65-F5344CB8AC3E}">
        <p14:creationId xmlns:p14="http://schemas.microsoft.com/office/powerpoint/2010/main" val="4283966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8AC604C-B087-00D6-1E7B-24E86058C043}"/>
              </a:ext>
            </a:extLst>
          </p:cNvPr>
          <p:cNvGraphicFramePr>
            <a:graphicFrameLocks noGrp="1"/>
          </p:cNvGraphicFramePr>
          <p:nvPr>
            <p:extLst>
              <p:ext uri="{D42A27DB-BD31-4B8C-83A1-F6EECF244321}">
                <p14:modId xmlns:p14="http://schemas.microsoft.com/office/powerpoint/2010/main" val="2921405504"/>
              </p:ext>
            </p:extLst>
          </p:nvPr>
        </p:nvGraphicFramePr>
        <p:xfrm>
          <a:off x="914277" y="3876335"/>
          <a:ext cx="10439544" cy="559741"/>
        </p:xfrm>
        <a:graphic>
          <a:graphicData uri="http://schemas.openxmlformats.org/drawingml/2006/table">
            <a:tbl>
              <a:tblPr firstRow="1" bandRow="1">
                <a:tableStyleId>{5940675A-B579-460E-94D1-54222C63F5DA}</a:tableStyleId>
              </a:tblPr>
              <a:tblGrid>
                <a:gridCol w="434981">
                  <a:extLst>
                    <a:ext uri="{9D8B030D-6E8A-4147-A177-3AD203B41FA5}">
                      <a16:colId xmlns:a16="http://schemas.microsoft.com/office/drawing/2014/main" val="182381461"/>
                    </a:ext>
                  </a:extLst>
                </a:gridCol>
                <a:gridCol w="434981">
                  <a:extLst>
                    <a:ext uri="{9D8B030D-6E8A-4147-A177-3AD203B41FA5}">
                      <a16:colId xmlns:a16="http://schemas.microsoft.com/office/drawing/2014/main" val="1431882765"/>
                    </a:ext>
                  </a:extLst>
                </a:gridCol>
                <a:gridCol w="434981">
                  <a:extLst>
                    <a:ext uri="{9D8B030D-6E8A-4147-A177-3AD203B41FA5}">
                      <a16:colId xmlns:a16="http://schemas.microsoft.com/office/drawing/2014/main" val="2998593696"/>
                    </a:ext>
                  </a:extLst>
                </a:gridCol>
                <a:gridCol w="434981">
                  <a:extLst>
                    <a:ext uri="{9D8B030D-6E8A-4147-A177-3AD203B41FA5}">
                      <a16:colId xmlns:a16="http://schemas.microsoft.com/office/drawing/2014/main" val="2409984505"/>
                    </a:ext>
                  </a:extLst>
                </a:gridCol>
                <a:gridCol w="434981">
                  <a:extLst>
                    <a:ext uri="{9D8B030D-6E8A-4147-A177-3AD203B41FA5}">
                      <a16:colId xmlns:a16="http://schemas.microsoft.com/office/drawing/2014/main" val="2472055640"/>
                    </a:ext>
                  </a:extLst>
                </a:gridCol>
                <a:gridCol w="434981">
                  <a:extLst>
                    <a:ext uri="{9D8B030D-6E8A-4147-A177-3AD203B41FA5}">
                      <a16:colId xmlns:a16="http://schemas.microsoft.com/office/drawing/2014/main" val="1143114834"/>
                    </a:ext>
                  </a:extLst>
                </a:gridCol>
                <a:gridCol w="434981">
                  <a:extLst>
                    <a:ext uri="{9D8B030D-6E8A-4147-A177-3AD203B41FA5}">
                      <a16:colId xmlns:a16="http://schemas.microsoft.com/office/drawing/2014/main" val="1526094768"/>
                    </a:ext>
                  </a:extLst>
                </a:gridCol>
                <a:gridCol w="434981">
                  <a:extLst>
                    <a:ext uri="{9D8B030D-6E8A-4147-A177-3AD203B41FA5}">
                      <a16:colId xmlns:a16="http://schemas.microsoft.com/office/drawing/2014/main" val="840938228"/>
                    </a:ext>
                  </a:extLst>
                </a:gridCol>
                <a:gridCol w="434981">
                  <a:extLst>
                    <a:ext uri="{9D8B030D-6E8A-4147-A177-3AD203B41FA5}">
                      <a16:colId xmlns:a16="http://schemas.microsoft.com/office/drawing/2014/main" val="3793262021"/>
                    </a:ext>
                  </a:extLst>
                </a:gridCol>
                <a:gridCol w="434981">
                  <a:extLst>
                    <a:ext uri="{9D8B030D-6E8A-4147-A177-3AD203B41FA5}">
                      <a16:colId xmlns:a16="http://schemas.microsoft.com/office/drawing/2014/main" val="2814094568"/>
                    </a:ext>
                  </a:extLst>
                </a:gridCol>
                <a:gridCol w="434981">
                  <a:extLst>
                    <a:ext uri="{9D8B030D-6E8A-4147-A177-3AD203B41FA5}">
                      <a16:colId xmlns:a16="http://schemas.microsoft.com/office/drawing/2014/main" val="4239689725"/>
                    </a:ext>
                  </a:extLst>
                </a:gridCol>
                <a:gridCol w="434981">
                  <a:extLst>
                    <a:ext uri="{9D8B030D-6E8A-4147-A177-3AD203B41FA5}">
                      <a16:colId xmlns:a16="http://schemas.microsoft.com/office/drawing/2014/main" val="2869517201"/>
                    </a:ext>
                  </a:extLst>
                </a:gridCol>
                <a:gridCol w="434981">
                  <a:extLst>
                    <a:ext uri="{9D8B030D-6E8A-4147-A177-3AD203B41FA5}">
                      <a16:colId xmlns:a16="http://schemas.microsoft.com/office/drawing/2014/main" val="2782275630"/>
                    </a:ext>
                  </a:extLst>
                </a:gridCol>
                <a:gridCol w="434981">
                  <a:extLst>
                    <a:ext uri="{9D8B030D-6E8A-4147-A177-3AD203B41FA5}">
                      <a16:colId xmlns:a16="http://schemas.microsoft.com/office/drawing/2014/main" val="2107548552"/>
                    </a:ext>
                  </a:extLst>
                </a:gridCol>
                <a:gridCol w="434981">
                  <a:extLst>
                    <a:ext uri="{9D8B030D-6E8A-4147-A177-3AD203B41FA5}">
                      <a16:colId xmlns:a16="http://schemas.microsoft.com/office/drawing/2014/main" val="3782634260"/>
                    </a:ext>
                  </a:extLst>
                </a:gridCol>
                <a:gridCol w="434981">
                  <a:extLst>
                    <a:ext uri="{9D8B030D-6E8A-4147-A177-3AD203B41FA5}">
                      <a16:colId xmlns:a16="http://schemas.microsoft.com/office/drawing/2014/main" val="397231715"/>
                    </a:ext>
                  </a:extLst>
                </a:gridCol>
                <a:gridCol w="434981">
                  <a:extLst>
                    <a:ext uri="{9D8B030D-6E8A-4147-A177-3AD203B41FA5}">
                      <a16:colId xmlns:a16="http://schemas.microsoft.com/office/drawing/2014/main" val="2886786308"/>
                    </a:ext>
                  </a:extLst>
                </a:gridCol>
                <a:gridCol w="434981">
                  <a:extLst>
                    <a:ext uri="{9D8B030D-6E8A-4147-A177-3AD203B41FA5}">
                      <a16:colId xmlns:a16="http://schemas.microsoft.com/office/drawing/2014/main" val="704732169"/>
                    </a:ext>
                  </a:extLst>
                </a:gridCol>
                <a:gridCol w="434981">
                  <a:extLst>
                    <a:ext uri="{9D8B030D-6E8A-4147-A177-3AD203B41FA5}">
                      <a16:colId xmlns:a16="http://schemas.microsoft.com/office/drawing/2014/main" val="2749655129"/>
                    </a:ext>
                  </a:extLst>
                </a:gridCol>
                <a:gridCol w="434981">
                  <a:extLst>
                    <a:ext uri="{9D8B030D-6E8A-4147-A177-3AD203B41FA5}">
                      <a16:colId xmlns:a16="http://schemas.microsoft.com/office/drawing/2014/main" val="1158252373"/>
                    </a:ext>
                  </a:extLst>
                </a:gridCol>
                <a:gridCol w="434981">
                  <a:extLst>
                    <a:ext uri="{9D8B030D-6E8A-4147-A177-3AD203B41FA5}">
                      <a16:colId xmlns:a16="http://schemas.microsoft.com/office/drawing/2014/main" val="89285242"/>
                    </a:ext>
                  </a:extLst>
                </a:gridCol>
                <a:gridCol w="434981">
                  <a:extLst>
                    <a:ext uri="{9D8B030D-6E8A-4147-A177-3AD203B41FA5}">
                      <a16:colId xmlns:a16="http://schemas.microsoft.com/office/drawing/2014/main" val="844316274"/>
                    </a:ext>
                  </a:extLst>
                </a:gridCol>
                <a:gridCol w="434981">
                  <a:extLst>
                    <a:ext uri="{9D8B030D-6E8A-4147-A177-3AD203B41FA5}">
                      <a16:colId xmlns:a16="http://schemas.microsoft.com/office/drawing/2014/main" val="1488370929"/>
                    </a:ext>
                  </a:extLst>
                </a:gridCol>
                <a:gridCol w="434981">
                  <a:extLst>
                    <a:ext uri="{9D8B030D-6E8A-4147-A177-3AD203B41FA5}">
                      <a16:colId xmlns:a16="http://schemas.microsoft.com/office/drawing/2014/main" val="455492455"/>
                    </a:ext>
                  </a:extLst>
                </a:gridCol>
              </a:tblGrid>
              <a:tr h="559741">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rgbClr val="7030A0"/>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6"/>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4"/>
                    </a:solidFill>
                  </a:tcPr>
                </a:tc>
                <a:tc>
                  <a:txBody>
                    <a:bodyPr/>
                    <a:lstStyle/>
                    <a:p>
                      <a:endParaRPr lang="en-GB" dirty="0"/>
                    </a:p>
                  </a:txBody>
                  <a:tcPr>
                    <a:solidFill>
                      <a:schemeClr val="accent5"/>
                    </a:solidFill>
                  </a:tcPr>
                </a:tc>
                <a:extLst>
                  <a:ext uri="{0D108BD9-81ED-4DB2-BD59-A6C34878D82A}">
                    <a16:rowId xmlns:a16="http://schemas.microsoft.com/office/drawing/2014/main" val="591625835"/>
                  </a:ext>
                </a:extLst>
              </a:tr>
            </a:tbl>
          </a:graphicData>
        </a:graphic>
      </p:graphicFrame>
      <p:cxnSp>
        <p:nvCxnSpPr>
          <p:cNvPr id="3" name="Straight Arrow Connector 2">
            <a:extLst>
              <a:ext uri="{FF2B5EF4-FFF2-40B4-BE49-F238E27FC236}">
                <a16:creationId xmlns:a16="http://schemas.microsoft.com/office/drawing/2014/main" id="{0FA891E1-E5A3-DA03-2B2E-F2584DEB25B3}"/>
              </a:ext>
            </a:extLst>
          </p:cNvPr>
          <p:cNvCxnSpPr>
            <a:cxnSpLocks/>
          </p:cNvCxnSpPr>
          <p:nvPr/>
        </p:nvCxnSpPr>
        <p:spPr>
          <a:xfrm>
            <a:off x="11087727" y="3080688"/>
            <a:ext cx="0" cy="795647"/>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2B7804E-5C79-D9E7-F39F-A4A78A9D32DA}"/>
              </a:ext>
            </a:extLst>
          </p:cNvPr>
          <p:cNvSpPr txBox="1"/>
          <p:nvPr/>
        </p:nvSpPr>
        <p:spPr>
          <a:xfrm>
            <a:off x="10748945" y="2669161"/>
            <a:ext cx="1087391" cy="369332"/>
          </a:xfrm>
          <a:prstGeom prst="rect">
            <a:avLst/>
          </a:prstGeom>
          <a:noFill/>
        </p:spPr>
        <p:txBody>
          <a:bodyPr wrap="square" rtlCol="0">
            <a:spAutoFit/>
          </a:bodyPr>
          <a:lstStyle/>
          <a:p>
            <a:r>
              <a:rPr lang="en-GB" dirty="0"/>
              <a:t>Today</a:t>
            </a:r>
          </a:p>
        </p:txBody>
      </p:sp>
      <p:sp>
        <p:nvSpPr>
          <p:cNvPr id="5" name="TextBox 4">
            <a:extLst>
              <a:ext uri="{FF2B5EF4-FFF2-40B4-BE49-F238E27FC236}">
                <a16:creationId xmlns:a16="http://schemas.microsoft.com/office/drawing/2014/main" id="{D5AF7C2C-E40A-17D3-CDCD-3FECB2DD6A56}"/>
              </a:ext>
            </a:extLst>
          </p:cNvPr>
          <p:cNvSpPr txBox="1"/>
          <p:nvPr/>
        </p:nvSpPr>
        <p:spPr>
          <a:xfrm rot="5400000">
            <a:off x="10573053" y="4657907"/>
            <a:ext cx="720665" cy="276999"/>
          </a:xfrm>
          <a:prstGeom prst="rect">
            <a:avLst/>
          </a:prstGeom>
          <a:noFill/>
        </p:spPr>
        <p:txBody>
          <a:bodyPr wrap="square" rtlCol="0">
            <a:spAutoFit/>
          </a:bodyPr>
          <a:lstStyle/>
          <a:p>
            <a:r>
              <a:rPr lang="en-GB" sz="1200" dirty="0"/>
              <a:t>AD 2000</a:t>
            </a:r>
          </a:p>
        </p:txBody>
      </p:sp>
      <p:sp>
        <p:nvSpPr>
          <p:cNvPr id="6" name="TextBox 5">
            <a:extLst>
              <a:ext uri="{FF2B5EF4-FFF2-40B4-BE49-F238E27FC236}">
                <a16:creationId xmlns:a16="http://schemas.microsoft.com/office/drawing/2014/main" id="{D820EC9A-0355-7466-8B6D-AF6E8BB69122}"/>
              </a:ext>
            </a:extLst>
          </p:cNvPr>
          <p:cNvSpPr txBox="1"/>
          <p:nvPr/>
        </p:nvSpPr>
        <p:spPr>
          <a:xfrm rot="5400000">
            <a:off x="10136489" y="4657906"/>
            <a:ext cx="720665" cy="276999"/>
          </a:xfrm>
          <a:prstGeom prst="rect">
            <a:avLst/>
          </a:prstGeom>
          <a:noFill/>
        </p:spPr>
        <p:txBody>
          <a:bodyPr wrap="square" rtlCol="0">
            <a:spAutoFit/>
          </a:bodyPr>
          <a:lstStyle/>
          <a:p>
            <a:r>
              <a:rPr lang="en-GB" sz="1200" dirty="0"/>
              <a:t>AD 1900</a:t>
            </a:r>
          </a:p>
        </p:txBody>
      </p:sp>
      <p:sp>
        <p:nvSpPr>
          <p:cNvPr id="7" name="TextBox 6">
            <a:extLst>
              <a:ext uri="{FF2B5EF4-FFF2-40B4-BE49-F238E27FC236}">
                <a16:creationId xmlns:a16="http://schemas.microsoft.com/office/drawing/2014/main" id="{5B29780E-7AF8-16BE-0EDE-F881BA320573}"/>
              </a:ext>
            </a:extLst>
          </p:cNvPr>
          <p:cNvSpPr txBox="1"/>
          <p:nvPr/>
        </p:nvSpPr>
        <p:spPr>
          <a:xfrm rot="5400000">
            <a:off x="9697333" y="4657905"/>
            <a:ext cx="720665" cy="276999"/>
          </a:xfrm>
          <a:prstGeom prst="rect">
            <a:avLst/>
          </a:prstGeom>
          <a:noFill/>
        </p:spPr>
        <p:txBody>
          <a:bodyPr wrap="square" rtlCol="0">
            <a:spAutoFit/>
          </a:bodyPr>
          <a:lstStyle/>
          <a:p>
            <a:r>
              <a:rPr lang="en-GB" sz="1200" dirty="0"/>
              <a:t>AD 1800</a:t>
            </a:r>
          </a:p>
        </p:txBody>
      </p:sp>
      <p:sp>
        <p:nvSpPr>
          <p:cNvPr id="8" name="TextBox 7">
            <a:extLst>
              <a:ext uri="{FF2B5EF4-FFF2-40B4-BE49-F238E27FC236}">
                <a16:creationId xmlns:a16="http://schemas.microsoft.com/office/drawing/2014/main" id="{83C3CD0C-94C3-5C4C-2862-A4B8970E825C}"/>
              </a:ext>
            </a:extLst>
          </p:cNvPr>
          <p:cNvSpPr txBox="1"/>
          <p:nvPr/>
        </p:nvSpPr>
        <p:spPr>
          <a:xfrm rot="5400000">
            <a:off x="9276897" y="4657904"/>
            <a:ext cx="720665" cy="276999"/>
          </a:xfrm>
          <a:prstGeom prst="rect">
            <a:avLst/>
          </a:prstGeom>
          <a:noFill/>
        </p:spPr>
        <p:txBody>
          <a:bodyPr wrap="square" rtlCol="0">
            <a:spAutoFit/>
          </a:bodyPr>
          <a:lstStyle/>
          <a:p>
            <a:r>
              <a:rPr lang="en-GB" sz="1200" dirty="0"/>
              <a:t>AD 1700</a:t>
            </a:r>
          </a:p>
        </p:txBody>
      </p:sp>
      <p:sp>
        <p:nvSpPr>
          <p:cNvPr id="9" name="TextBox 8">
            <a:extLst>
              <a:ext uri="{FF2B5EF4-FFF2-40B4-BE49-F238E27FC236}">
                <a16:creationId xmlns:a16="http://schemas.microsoft.com/office/drawing/2014/main" id="{62EF70E3-0C32-0B80-609B-AE60FE76DE31}"/>
              </a:ext>
            </a:extLst>
          </p:cNvPr>
          <p:cNvSpPr txBox="1"/>
          <p:nvPr/>
        </p:nvSpPr>
        <p:spPr>
          <a:xfrm rot="5400000">
            <a:off x="8847101" y="4657903"/>
            <a:ext cx="720665" cy="276999"/>
          </a:xfrm>
          <a:prstGeom prst="rect">
            <a:avLst/>
          </a:prstGeom>
          <a:noFill/>
        </p:spPr>
        <p:txBody>
          <a:bodyPr wrap="square" rtlCol="0">
            <a:spAutoFit/>
          </a:bodyPr>
          <a:lstStyle/>
          <a:p>
            <a:r>
              <a:rPr lang="en-GB" sz="1200" dirty="0"/>
              <a:t>AD 1600</a:t>
            </a:r>
          </a:p>
        </p:txBody>
      </p:sp>
      <p:sp>
        <p:nvSpPr>
          <p:cNvPr id="10" name="TextBox 9">
            <a:extLst>
              <a:ext uri="{FF2B5EF4-FFF2-40B4-BE49-F238E27FC236}">
                <a16:creationId xmlns:a16="http://schemas.microsoft.com/office/drawing/2014/main" id="{66D20DE8-F138-0E07-C049-696789CA43F5}"/>
              </a:ext>
            </a:extLst>
          </p:cNvPr>
          <p:cNvSpPr txBox="1"/>
          <p:nvPr/>
        </p:nvSpPr>
        <p:spPr>
          <a:xfrm rot="5400000">
            <a:off x="8401177" y="4657902"/>
            <a:ext cx="720665" cy="276999"/>
          </a:xfrm>
          <a:prstGeom prst="rect">
            <a:avLst/>
          </a:prstGeom>
          <a:noFill/>
        </p:spPr>
        <p:txBody>
          <a:bodyPr wrap="square" rtlCol="0">
            <a:spAutoFit/>
          </a:bodyPr>
          <a:lstStyle/>
          <a:p>
            <a:r>
              <a:rPr lang="en-GB" sz="1200" dirty="0"/>
              <a:t>AD 1500</a:t>
            </a:r>
          </a:p>
        </p:txBody>
      </p:sp>
      <p:sp>
        <p:nvSpPr>
          <p:cNvPr id="11" name="TextBox 10">
            <a:extLst>
              <a:ext uri="{FF2B5EF4-FFF2-40B4-BE49-F238E27FC236}">
                <a16:creationId xmlns:a16="http://schemas.microsoft.com/office/drawing/2014/main" id="{1B725F74-90CA-E86E-2C2D-67C7AAC4B080}"/>
              </a:ext>
            </a:extLst>
          </p:cNvPr>
          <p:cNvSpPr txBox="1"/>
          <p:nvPr/>
        </p:nvSpPr>
        <p:spPr>
          <a:xfrm rot="5400000">
            <a:off x="7955253" y="4692622"/>
            <a:ext cx="720665" cy="276999"/>
          </a:xfrm>
          <a:prstGeom prst="rect">
            <a:avLst/>
          </a:prstGeom>
          <a:noFill/>
        </p:spPr>
        <p:txBody>
          <a:bodyPr wrap="square" rtlCol="0">
            <a:spAutoFit/>
          </a:bodyPr>
          <a:lstStyle/>
          <a:p>
            <a:r>
              <a:rPr lang="en-GB" sz="1200" dirty="0"/>
              <a:t>AD 1400</a:t>
            </a:r>
          </a:p>
        </p:txBody>
      </p:sp>
      <p:sp>
        <p:nvSpPr>
          <p:cNvPr id="12" name="TextBox 11">
            <a:extLst>
              <a:ext uri="{FF2B5EF4-FFF2-40B4-BE49-F238E27FC236}">
                <a16:creationId xmlns:a16="http://schemas.microsoft.com/office/drawing/2014/main" id="{1EF846F8-8206-0CC4-59CB-374DC26E6294}"/>
              </a:ext>
            </a:extLst>
          </p:cNvPr>
          <p:cNvSpPr txBox="1"/>
          <p:nvPr/>
        </p:nvSpPr>
        <p:spPr>
          <a:xfrm rot="5400000">
            <a:off x="7550945" y="4692622"/>
            <a:ext cx="720665" cy="276999"/>
          </a:xfrm>
          <a:prstGeom prst="rect">
            <a:avLst/>
          </a:prstGeom>
          <a:noFill/>
        </p:spPr>
        <p:txBody>
          <a:bodyPr wrap="square" rtlCol="0">
            <a:spAutoFit/>
          </a:bodyPr>
          <a:lstStyle/>
          <a:p>
            <a:r>
              <a:rPr lang="en-GB" sz="1200" dirty="0"/>
              <a:t>AD 1300</a:t>
            </a:r>
          </a:p>
        </p:txBody>
      </p:sp>
      <p:sp>
        <p:nvSpPr>
          <p:cNvPr id="13" name="Rectangle 12">
            <a:extLst>
              <a:ext uri="{FF2B5EF4-FFF2-40B4-BE49-F238E27FC236}">
                <a16:creationId xmlns:a16="http://schemas.microsoft.com/office/drawing/2014/main" id="{7C66B4F8-6505-1E47-3D33-CFB921C389FA}"/>
              </a:ext>
            </a:extLst>
          </p:cNvPr>
          <p:cNvSpPr/>
          <p:nvPr/>
        </p:nvSpPr>
        <p:spPr>
          <a:xfrm>
            <a:off x="9775730" y="3208423"/>
            <a:ext cx="245600" cy="638865"/>
          </a:xfrm>
          <a:prstGeom prst="rect">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TextBox 13">
            <a:extLst>
              <a:ext uri="{FF2B5EF4-FFF2-40B4-BE49-F238E27FC236}">
                <a16:creationId xmlns:a16="http://schemas.microsoft.com/office/drawing/2014/main" id="{F4EA8EB4-C4B8-343E-DDC3-36EB04066527}"/>
              </a:ext>
            </a:extLst>
          </p:cNvPr>
          <p:cNvSpPr txBox="1"/>
          <p:nvPr/>
        </p:nvSpPr>
        <p:spPr>
          <a:xfrm rot="5400000">
            <a:off x="7095661" y="4657901"/>
            <a:ext cx="720665" cy="276999"/>
          </a:xfrm>
          <a:prstGeom prst="rect">
            <a:avLst/>
          </a:prstGeom>
          <a:noFill/>
        </p:spPr>
        <p:txBody>
          <a:bodyPr wrap="square" rtlCol="0">
            <a:spAutoFit/>
          </a:bodyPr>
          <a:lstStyle/>
          <a:p>
            <a:r>
              <a:rPr lang="en-GB" sz="1200" dirty="0"/>
              <a:t>AD 1200</a:t>
            </a:r>
          </a:p>
        </p:txBody>
      </p:sp>
      <p:sp>
        <p:nvSpPr>
          <p:cNvPr id="15" name="TextBox 14">
            <a:extLst>
              <a:ext uri="{FF2B5EF4-FFF2-40B4-BE49-F238E27FC236}">
                <a16:creationId xmlns:a16="http://schemas.microsoft.com/office/drawing/2014/main" id="{209492F4-8BF4-79FE-B13F-81D167FF14DD}"/>
              </a:ext>
            </a:extLst>
          </p:cNvPr>
          <p:cNvSpPr txBox="1"/>
          <p:nvPr/>
        </p:nvSpPr>
        <p:spPr>
          <a:xfrm rot="5400000">
            <a:off x="6665865" y="4657901"/>
            <a:ext cx="720665" cy="276999"/>
          </a:xfrm>
          <a:prstGeom prst="rect">
            <a:avLst/>
          </a:prstGeom>
          <a:noFill/>
        </p:spPr>
        <p:txBody>
          <a:bodyPr wrap="square" rtlCol="0">
            <a:spAutoFit/>
          </a:bodyPr>
          <a:lstStyle/>
          <a:p>
            <a:r>
              <a:rPr lang="en-GB" sz="1200" dirty="0"/>
              <a:t>AD 1100</a:t>
            </a:r>
          </a:p>
        </p:txBody>
      </p:sp>
      <p:sp>
        <p:nvSpPr>
          <p:cNvPr id="16" name="TextBox 15">
            <a:extLst>
              <a:ext uri="{FF2B5EF4-FFF2-40B4-BE49-F238E27FC236}">
                <a16:creationId xmlns:a16="http://schemas.microsoft.com/office/drawing/2014/main" id="{348A0D9E-1B73-2D7A-5E93-AFB09D55773E}"/>
              </a:ext>
            </a:extLst>
          </p:cNvPr>
          <p:cNvSpPr txBox="1"/>
          <p:nvPr/>
        </p:nvSpPr>
        <p:spPr>
          <a:xfrm rot="5400000">
            <a:off x="6210582" y="4692621"/>
            <a:ext cx="720665" cy="276999"/>
          </a:xfrm>
          <a:prstGeom prst="rect">
            <a:avLst/>
          </a:prstGeom>
          <a:noFill/>
        </p:spPr>
        <p:txBody>
          <a:bodyPr wrap="square" rtlCol="0">
            <a:spAutoFit/>
          </a:bodyPr>
          <a:lstStyle/>
          <a:p>
            <a:r>
              <a:rPr lang="en-GB" sz="1200" dirty="0"/>
              <a:t>AD 1000</a:t>
            </a:r>
          </a:p>
        </p:txBody>
      </p:sp>
      <p:sp>
        <p:nvSpPr>
          <p:cNvPr id="17" name="TextBox 16">
            <a:extLst>
              <a:ext uri="{FF2B5EF4-FFF2-40B4-BE49-F238E27FC236}">
                <a16:creationId xmlns:a16="http://schemas.microsoft.com/office/drawing/2014/main" id="{4B3322AF-6CA7-3242-A3F8-047B34333347}"/>
              </a:ext>
            </a:extLst>
          </p:cNvPr>
          <p:cNvSpPr txBox="1"/>
          <p:nvPr/>
        </p:nvSpPr>
        <p:spPr>
          <a:xfrm rot="5400000">
            <a:off x="5791067" y="4692625"/>
            <a:ext cx="720665" cy="276999"/>
          </a:xfrm>
          <a:prstGeom prst="rect">
            <a:avLst/>
          </a:prstGeom>
          <a:noFill/>
        </p:spPr>
        <p:txBody>
          <a:bodyPr wrap="square" rtlCol="0">
            <a:spAutoFit/>
          </a:bodyPr>
          <a:lstStyle/>
          <a:p>
            <a:r>
              <a:rPr lang="en-GB" sz="1200" dirty="0"/>
              <a:t>AD 900</a:t>
            </a:r>
          </a:p>
        </p:txBody>
      </p:sp>
      <p:sp>
        <p:nvSpPr>
          <p:cNvPr id="18" name="TextBox 17">
            <a:extLst>
              <a:ext uri="{FF2B5EF4-FFF2-40B4-BE49-F238E27FC236}">
                <a16:creationId xmlns:a16="http://schemas.microsoft.com/office/drawing/2014/main" id="{B8C2AE12-286D-4BCC-C808-C42E2660CC55}"/>
              </a:ext>
            </a:extLst>
          </p:cNvPr>
          <p:cNvSpPr txBox="1"/>
          <p:nvPr/>
        </p:nvSpPr>
        <p:spPr>
          <a:xfrm rot="5400000">
            <a:off x="5351911" y="4692624"/>
            <a:ext cx="720665" cy="276999"/>
          </a:xfrm>
          <a:prstGeom prst="rect">
            <a:avLst/>
          </a:prstGeom>
          <a:noFill/>
        </p:spPr>
        <p:txBody>
          <a:bodyPr wrap="square" rtlCol="0">
            <a:spAutoFit/>
          </a:bodyPr>
          <a:lstStyle/>
          <a:p>
            <a:r>
              <a:rPr lang="en-GB" sz="1200" dirty="0"/>
              <a:t>AD 800</a:t>
            </a:r>
          </a:p>
        </p:txBody>
      </p:sp>
      <p:sp>
        <p:nvSpPr>
          <p:cNvPr id="19" name="TextBox 18">
            <a:extLst>
              <a:ext uri="{FF2B5EF4-FFF2-40B4-BE49-F238E27FC236}">
                <a16:creationId xmlns:a16="http://schemas.microsoft.com/office/drawing/2014/main" id="{6B71D578-CE93-E60C-5A1D-5DE1954D7D93}"/>
              </a:ext>
            </a:extLst>
          </p:cNvPr>
          <p:cNvSpPr txBox="1"/>
          <p:nvPr/>
        </p:nvSpPr>
        <p:spPr>
          <a:xfrm rot="5400000">
            <a:off x="4931475" y="4692623"/>
            <a:ext cx="720665" cy="276999"/>
          </a:xfrm>
          <a:prstGeom prst="rect">
            <a:avLst/>
          </a:prstGeom>
          <a:noFill/>
        </p:spPr>
        <p:txBody>
          <a:bodyPr wrap="square" rtlCol="0">
            <a:spAutoFit/>
          </a:bodyPr>
          <a:lstStyle/>
          <a:p>
            <a:r>
              <a:rPr lang="en-GB" sz="1200" dirty="0"/>
              <a:t>AD 700</a:t>
            </a:r>
          </a:p>
        </p:txBody>
      </p:sp>
      <p:sp>
        <p:nvSpPr>
          <p:cNvPr id="20" name="TextBox 19">
            <a:extLst>
              <a:ext uri="{FF2B5EF4-FFF2-40B4-BE49-F238E27FC236}">
                <a16:creationId xmlns:a16="http://schemas.microsoft.com/office/drawing/2014/main" id="{D477B002-3AE7-8152-187A-B69EDEBD030C}"/>
              </a:ext>
            </a:extLst>
          </p:cNvPr>
          <p:cNvSpPr txBox="1"/>
          <p:nvPr/>
        </p:nvSpPr>
        <p:spPr>
          <a:xfrm rot="5400000">
            <a:off x="4501679" y="4692622"/>
            <a:ext cx="720665" cy="276999"/>
          </a:xfrm>
          <a:prstGeom prst="rect">
            <a:avLst/>
          </a:prstGeom>
          <a:noFill/>
        </p:spPr>
        <p:txBody>
          <a:bodyPr wrap="square" rtlCol="0">
            <a:spAutoFit/>
          </a:bodyPr>
          <a:lstStyle/>
          <a:p>
            <a:r>
              <a:rPr lang="en-GB" sz="1200" dirty="0"/>
              <a:t>AD 600</a:t>
            </a:r>
          </a:p>
        </p:txBody>
      </p:sp>
      <p:sp>
        <p:nvSpPr>
          <p:cNvPr id="21" name="TextBox 20">
            <a:extLst>
              <a:ext uri="{FF2B5EF4-FFF2-40B4-BE49-F238E27FC236}">
                <a16:creationId xmlns:a16="http://schemas.microsoft.com/office/drawing/2014/main" id="{A05EFCAB-030F-C7C6-5662-F19F894A41E4}"/>
              </a:ext>
            </a:extLst>
          </p:cNvPr>
          <p:cNvSpPr txBox="1"/>
          <p:nvPr/>
        </p:nvSpPr>
        <p:spPr>
          <a:xfrm rot="5400000">
            <a:off x="4055755" y="4692621"/>
            <a:ext cx="720665" cy="276999"/>
          </a:xfrm>
          <a:prstGeom prst="rect">
            <a:avLst/>
          </a:prstGeom>
          <a:noFill/>
        </p:spPr>
        <p:txBody>
          <a:bodyPr wrap="square" rtlCol="0">
            <a:spAutoFit/>
          </a:bodyPr>
          <a:lstStyle/>
          <a:p>
            <a:r>
              <a:rPr lang="en-GB" sz="1200" dirty="0"/>
              <a:t>AD 500</a:t>
            </a:r>
          </a:p>
        </p:txBody>
      </p:sp>
      <p:sp>
        <p:nvSpPr>
          <p:cNvPr id="22" name="TextBox 21">
            <a:extLst>
              <a:ext uri="{FF2B5EF4-FFF2-40B4-BE49-F238E27FC236}">
                <a16:creationId xmlns:a16="http://schemas.microsoft.com/office/drawing/2014/main" id="{162FFF01-E664-E859-BC74-D71FE2519EF6}"/>
              </a:ext>
            </a:extLst>
          </p:cNvPr>
          <p:cNvSpPr txBox="1"/>
          <p:nvPr/>
        </p:nvSpPr>
        <p:spPr>
          <a:xfrm rot="5400000">
            <a:off x="3609831" y="4727341"/>
            <a:ext cx="720665" cy="276999"/>
          </a:xfrm>
          <a:prstGeom prst="rect">
            <a:avLst/>
          </a:prstGeom>
          <a:noFill/>
        </p:spPr>
        <p:txBody>
          <a:bodyPr wrap="square" rtlCol="0">
            <a:spAutoFit/>
          </a:bodyPr>
          <a:lstStyle/>
          <a:p>
            <a:r>
              <a:rPr lang="en-GB" sz="1200" dirty="0"/>
              <a:t>AD 400</a:t>
            </a:r>
          </a:p>
        </p:txBody>
      </p:sp>
      <p:sp>
        <p:nvSpPr>
          <p:cNvPr id="23" name="TextBox 22">
            <a:extLst>
              <a:ext uri="{FF2B5EF4-FFF2-40B4-BE49-F238E27FC236}">
                <a16:creationId xmlns:a16="http://schemas.microsoft.com/office/drawing/2014/main" id="{D0C71B3F-A9C2-1AA9-4667-EEB7AAF74414}"/>
              </a:ext>
            </a:extLst>
          </p:cNvPr>
          <p:cNvSpPr txBox="1"/>
          <p:nvPr/>
        </p:nvSpPr>
        <p:spPr>
          <a:xfrm rot="5400000">
            <a:off x="3205523" y="4727341"/>
            <a:ext cx="720665" cy="276999"/>
          </a:xfrm>
          <a:prstGeom prst="rect">
            <a:avLst/>
          </a:prstGeom>
          <a:noFill/>
        </p:spPr>
        <p:txBody>
          <a:bodyPr wrap="square" rtlCol="0">
            <a:spAutoFit/>
          </a:bodyPr>
          <a:lstStyle/>
          <a:p>
            <a:r>
              <a:rPr lang="en-GB" sz="1200" dirty="0"/>
              <a:t>AD 300</a:t>
            </a:r>
          </a:p>
        </p:txBody>
      </p:sp>
      <p:sp>
        <p:nvSpPr>
          <p:cNvPr id="24" name="TextBox 23">
            <a:extLst>
              <a:ext uri="{FF2B5EF4-FFF2-40B4-BE49-F238E27FC236}">
                <a16:creationId xmlns:a16="http://schemas.microsoft.com/office/drawing/2014/main" id="{A198E3EA-ECC9-9B0D-D387-C3295114A7BF}"/>
              </a:ext>
            </a:extLst>
          </p:cNvPr>
          <p:cNvSpPr txBox="1"/>
          <p:nvPr/>
        </p:nvSpPr>
        <p:spPr>
          <a:xfrm rot="5400000">
            <a:off x="2750239" y="4692620"/>
            <a:ext cx="720665" cy="276999"/>
          </a:xfrm>
          <a:prstGeom prst="rect">
            <a:avLst/>
          </a:prstGeom>
          <a:noFill/>
        </p:spPr>
        <p:txBody>
          <a:bodyPr wrap="square" rtlCol="0">
            <a:spAutoFit/>
          </a:bodyPr>
          <a:lstStyle/>
          <a:p>
            <a:r>
              <a:rPr lang="en-GB" sz="1200" dirty="0"/>
              <a:t>AD 200</a:t>
            </a:r>
          </a:p>
        </p:txBody>
      </p:sp>
      <p:sp>
        <p:nvSpPr>
          <p:cNvPr id="25" name="TextBox 24">
            <a:extLst>
              <a:ext uri="{FF2B5EF4-FFF2-40B4-BE49-F238E27FC236}">
                <a16:creationId xmlns:a16="http://schemas.microsoft.com/office/drawing/2014/main" id="{8147FDCA-AC99-0050-5C9A-D6297FADC82E}"/>
              </a:ext>
            </a:extLst>
          </p:cNvPr>
          <p:cNvSpPr txBox="1"/>
          <p:nvPr/>
        </p:nvSpPr>
        <p:spPr>
          <a:xfrm rot="5400000">
            <a:off x="2320443" y="4692620"/>
            <a:ext cx="720665" cy="276999"/>
          </a:xfrm>
          <a:prstGeom prst="rect">
            <a:avLst/>
          </a:prstGeom>
          <a:noFill/>
        </p:spPr>
        <p:txBody>
          <a:bodyPr wrap="square" rtlCol="0">
            <a:spAutoFit/>
          </a:bodyPr>
          <a:lstStyle/>
          <a:p>
            <a:r>
              <a:rPr lang="en-GB" sz="1200" dirty="0"/>
              <a:t>AD 100</a:t>
            </a:r>
          </a:p>
        </p:txBody>
      </p:sp>
      <p:sp>
        <p:nvSpPr>
          <p:cNvPr id="26" name="TextBox 25">
            <a:extLst>
              <a:ext uri="{FF2B5EF4-FFF2-40B4-BE49-F238E27FC236}">
                <a16:creationId xmlns:a16="http://schemas.microsoft.com/office/drawing/2014/main" id="{52542DA8-611A-9FE8-DDD0-0BF35FF8B525}"/>
              </a:ext>
            </a:extLst>
          </p:cNvPr>
          <p:cNvSpPr txBox="1"/>
          <p:nvPr/>
        </p:nvSpPr>
        <p:spPr>
          <a:xfrm rot="5400000">
            <a:off x="1865160" y="4727340"/>
            <a:ext cx="720665" cy="276999"/>
          </a:xfrm>
          <a:prstGeom prst="rect">
            <a:avLst/>
          </a:prstGeom>
          <a:noFill/>
        </p:spPr>
        <p:txBody>
          <a:bodyPr wrap="square" rtlCol="0">
            <a:spAutoFit/>
          </a:bodyPr>
          <a:lstStyle/>
          <a:p>
            <a:r>
              <a:rPr lang="en-GB" sz="1200" dirty="0"/>
              <a:t>AD 1</a:t>
            </a:r>
          </a:p>
        </p:txBody>
      </p:sp>
      <p:sp>
        <p:nvSpPr>
          <p:cNvPr id="27" name="TextBox 26">
            <a:extLst>
              <a:ext uri="{FF2B5EF4-FFF2-40B4-BE49-F238E27FC236}">
                <a16:creationId xmlns:a16="http://schemas.microsoft.com/office/drawing/2014/main" id="{D8272E82-E135-55AA-A123-8D80EC65DAD3}"/>
              </a:ext>
            </a:extLst>
          </p:cNvPr>
          <p:cNvSpPr txBox="1"/>
          <p:nvPr/>
        </p:nvSpPr>
        <p:spPr>
          <a:xfrm rot="5400000">
            <a:off x="1425686" y="4727340"/>
            <a:ext cx="720665" cy="276999"/>
          </a:xfrm>
          <a:prstGeom prst="rect">
            <a:avLst/>
          </a:prstGeom>
          <a:noFill/>
        </p:spPr>
        <p:txBody>
          <a:bodyPr wrap="square" rtlCol="0">
            <a:spAutoFit/>
          </a:bodyPr>
          <a:lstStyle/>
          <a:p>
            <a:r>
              <a:rPr lang="en-GB" sz="1200" dirty="0"/>
              <a:t>100 BC</a:t>
            </a:r>
          </a:p>
        </p:txBody>
      </p:sp>
      <p:sp>
        <p:nvSpPr>
          <p:cNvPr id="28" name="TextBox 27">
            <a:extLst>
              <a:ext uri="{FF2B5EF4-FFF2-40B4-BE49-F238E27FC236}">
                <a16:creationId xmlns:a16="http://schemas.microsoft.com/office/drawing/2014/main" id="{A420C3EC-526B-58B9-330A-94758212F921}"/>
              </a:ext>
            </a:extLst>
          </p:cNvPr>
          <p:cNvSpPr txBox="1"/>
          <p:nvPr/>
        </p:nvSpPr>
        <p:spPr>
          <a:xfrm rot="5400000">
            <a:off x="998657" y="4727339"/>
            <a:ext cx="720665" cy="276999"/>
          </a:xfrm>
          <a:prstGeom prst="rect">
            <a:avLst/>
          </a:prstGeom>
          <a:noFill/>
        </p:spPr>
        <p:txBody>
          <a:bodyPr wrap="square" rtlCol="0">
            <a:spAutoFit/>
          </a:bodyPr>
          <a:lstStyle/>
          <a:p>
            <a:r>
              <a:rPr lang="en-GB" sz="1200" dirty="0"/>
              <a:t>200 BC</a:t>
            </a:r>
          </a:p>
        </p:txBody>
      </p:sp>
      <p:sp>
        <p:nvSpPr>
          <p:cNvPr id="29" name="TextBox 28">
            <a:extLst>
              <a:ext uri="{FF2B5EF4-FFF2-40B4-BE49-F238E27FC236}">
                <a16:creationId xmlns:a16="http://schemas.microsoft.com/office/drawing/2014/main" id="{1E023DAD-A0FA-10D6-C046-51560FAFD096}"/>
              </a:ext>
            </a:extLst>
          </p:cNvPr>
          <p:cNvSpPr txBox="1"/>
          <p:nvPr/>
        </p:nvSpPr>
        <p:spPr>
          <a:xfrm>
            <a:off x="741405" y="432486"/>
            <a:ext cx="8604528" cy="769441"/>
          </a:xfrm>
          <a:prstGeom prst="rect">
            <a:avLst/>
          </a:prstGeom>
          <a:noFill/>
        </p:spPr>
        <p:txBody>
          <a:bodyPr wrap="square" rtlCol="0">
            <a:spAutoFit/>
          </a:bodyPr>
          <a:lstStyle/>
          <a:p>
            <a:r>
              <a:rPr lang="en-GB" sz="4400" b="1" u="sng" dirty="0"/>
              <a:t>When was Olaudah Equiano alive?</a:t>
            </a:r>
          </a:p>
        </p:txBody>
      </p:sp>
      <p:sp>
        <p:nvSpPr>
          <p:cNvPr id="30" name="TextBox 29">
            <a:extLst>
              <a:ext uri="{FF2B5EF4-FFF2-40B4-BE49-F238E27FC236}">
                <a16:creationId xmlns:a16="http://schemas.microsoft.com/office/drawing/2014/main" id="{17C48ADE-A624-AE17-7EB1-39320BDB055D}"/>
              </a:ext>
            </a:extLst>
          </p:cNvPr>
          <p:cNvSpPr txBox="1"/>
          <p:nvPr/>
        </p:nvSpPr>
        <p:spPr>
          <a:xfrm>
            <a:off x="8177086" y="2063578"/>
            <a:ext cx="2709217" cy="646331"/>
          </a:xfrm>
          <a:prstGeom prst="rect">
            <a:avLst/>
          </a:prstGeom>
          <a:solidFill>
            <a:srgbClr val="FF0000"/>
          </a:solidFill>
        </p:spPr>
        <p:txBody>
          <a:bodyPr wrap="square" rtlCol="0">
            <a:spAutoFit/>
          </a:bodyPr>
          <a:lstStyle/>
          <a:p>
            <a:pPr algn="ctr"/>
            <a:r>
              <a:rPr lang="en-GB" dirty="0"/>
              <a:t>Olaudah Equiano</a:t>
            </a:r>
          </a:p>
          <a:p>
            <a:pPr algn="ctr"/>
            <a:r>
              <a:rPr lang="en-GB" dirty="0"/>
              <a:t>1745-1797</a:t>
            </a:r>
          </a:p>
        </p:txBody>
      </p:sp>
      <p:cxnSp>
        <p:nvCxnSpPr>
          <p:cNvPr id="32" name="Straight Arrow Connector 31">
            <a:extLst>
              <a:ext uri="{FF2B5EF4-FFF2-40B4-BE49-F238E27FC236}">
                <a16:creationId xmlns:a16="http://schemas.microsoft.com/office/drawing/2014/main" id="{934282AF-DD77-3302-FFAF-F2F748B4A424}"/>
              </a:ext>
            </a:extLst>
          </p:cNvPr>
          <p:cNvCxnSpPr>
            <a:stCxn id="30" idx="2"/>
            <a:endCxn id="13" idx="0"/>
          </p:cNvCxnSpPr>
          <p:nvPr/>
        </p:nvCxnSpPr>
        <p:spPr>
          <a:xfrm>
            <a:off x="9531695" y="2709909"/>
            <a:ext cx="366835" cy="498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1" name="Picture 30">
            <a:extLst>
              <a:ext uri="{FF2B5EF4-FFF2-40B4-BE49-F238E27FC236}">
                <a16:creationId xmlns:a16="http://schemas.microsoft.com/office/drawing/2014/main" id="{73CAE90B-41F6-3282-3302-9E4AB0EFC98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72298" y="509146"/>
            <a:ext cx="1322173" cy="1322173"/>
          </a:xfrm>
          <a:prstGeom prst="rect">
            <a:avLst/>
          </a:prstGeom>
        </p:spPr>
      </p:pic>
    </p:spTree>
    <p:extLst>
      <p:ext uri="{BB962C8B-B14F-4D97-AF65-F5344CB8AC3E}">
        <p14:creationId xmlns:p14="http://schemas.microsoft.com/office/powerpoint/2010/main" val="3040602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AE144AC-78D1-D31D-7A0F-58372C7B9615}"/>
              </a:ext>
            </a:extLst>
          </p:cNvPr>
          <p:cNvSpPr txBox="1"/>
          <p:nvPr/>
        </p:nvSpPr>
        <p:spPr>
          <a:xfrm>
            <a:off x="790832" y="494270"/>
            <a:ext cx="9218141" cy="707886"/>
          </a:xfrm>
          <a:prstGeom prst="rect">
            <a:avLst/>
          </a:prstGeom>
          <a:noFill/>
        </p:spPr>
        <p:txBody>
          <a:bodyPr wrap="square" rtlCol="0">
            <a:spAutoFit/>
          </a:bodyPr>
          <a:lstStyle/>
          <a:p>
            <a:r>
              <a:rPr lang="en-GB" sz="4000" b="1" u="sng" dirty="0"/>
              <a:t>How do we know about Olaudah Equiano?</a:t>
            </a:r>
          </a:p>
        </p:txBody>
      </p:sp>
      <p:sp>
        <p:nvSpPr>
          <p:cNvPr id="6" name="TextBox 5">
            <a:extLst>
              <a:ext uri="{FF2B5EF4-FFF2-40B4-BE49-F238E27FC236}">
                <a16:creationId xmlns:a16="http://schemas.microsoft.com/office/drawing/2014/main" id="{8D67ED6A-4495-D877-B75E-ED320AD73E6B}"/>
              </a:ext>
            </a:extLst>
          </p:cNvPr>
          <p:cNvSpPr txBox="1"/>
          <p:nvPr/>
        </p:nvSpPr>
        <p:spPr>
          <a:xfrm>
            <a:off x="997808" y="2151727"/>
            <a:ext cx="5098192" cy="3046988"/>
          </a:xfrm>
          <a:prstGeom prst="rect">
            <a:avLst/>
          </a:prstGeom>
          <a:noFill/>
        </p:spPr>
        <p:txBody>
          <a:bodyPr wrap="square">
            <a:spAutoFit/>
          </a:bodyPr>
          <a:lstStyle/>
          <a:p>
            <a:r>
              <a:rPr lang="en-US" sz="3200" dirty="0"/>
              <a:t>We know about Olaudah's life because he wrote a book (</a:t>
            </a:r>
            <a:r>
              <a:rPr lang="en-US" sz="3200" b="1" dirty="0"/>
              <a:t>autobiography</a:t>
            </a:r>
            <a:r>
              <a:rPr lang="en-US" sz="3200" dirty="0"/>
              <a:t>) called </a:t>
            </a:r>
            <a:r>
              <a:rPr lang="en-US" sz="3200" b="1" i="1" dirty="0"/>
              <a:t>'The interesting Narrative of the life of Olaudah Equiano or Gustavus Vassa, the African.'</a:t>
            </a:r>
            <a:endParaRPr lang="en-GB" sz="3200" b="1" i="1" dirty="0"/>
          </a:p>
        </p:txBody>
      </p:sp>
      <p:pic>
        <p:nvPicPr>
          <p:cNvPr id="1026" name="Picture 2">
            <a:extLst>
              <a:ext uri="{FF2B5EF4-FFF2-40B4-BE49-F238E27FC236}">
                <a16:creationId xmlns:a16="http://schemas.microsoft.com/office/drawing/2014/main" id="{FD86BC2E-2311-7906-33BD-DFE899E1FE3A}"/>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7425" y="1719699"/>
            <a:ext cx="4569494" cy="3911043"/>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FA08EB20-E610-921A-49A2-B4F98DB93D47}"/>
              </a:ext>
            </a:extLst>
          </p:cNvPr>
          <p:cNvSpPr txBox="1"/>
          <p:nvPr/>
        </p:nvSpPr>
        <p:spPr>
          <a:xfrm>
            <a:off x="6407425" y="5630742"/>
            <a:ext cx="2659792" cy="261610"/>
          </a:xfrm>
          <a:prstGeom prst="rect">
            <a:avLst/>
          </a:prstGeom>
          <a:noFill/>
        </p:spPr>
        <p:txBody>
          <a:bodyPr wrap="square">
            <a:spAutoFit/>
          </a:bodyPr>
          <a:lstStyle/>
          <a:p>
            <a:r>
              <a:rPr lang="en-GB" sz="1100" dirty="0"/>
              <a:t>© Library Company of Philadelphia</a:t>
            </a:r>
          </a:p>
        </p:txBody>
      </p:sp>
    </p:spTree>
    <p:extLst>
      <p:ext uri="{BB962C8B-B14F-4D97-AF65-F5344CB8AC3E}">
        <p14:creationId xmlns:p14="http://schemas.microsoft.com/office/powerpoint/2010/main" val="6064880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CF42C9D-544A-13E5-36D0-F5CC9AAC7347}"/>
              </a:ext>
            </a:extLst>
          </p:cNvPr>
          <p:cNvSpPr txBox="1"/>
          <p:nvPr/>
        </p:nvSpPr>
        <p:spPr>
          <a:xfrm>
            <a:off x="716692" y="593124"/>
            <a:ext cx="7030994" cy="707886"/>
          </a:xfrm>
          <a:prstGeom prst="rect">
            <a:avLst/>
          </a:prstGeom>
          <a:noFill/>
        </p:spPr>
        <p:txBody>
          <a:bodyPr wrap="square" rtlCol="0">
            <a:spAutoFit/>
          </a:bodyPr>
          <a:lstStyle/>
          <a:p>
            <a:r>
              <a:rPr lang="en-GB" sz="4000" b="1" u="sng" dirty="0"/>
              <a:t>Who was Olaudah Equiano?</a:t>
            </a:r>
          </a:p>
        </p:txBody>
      </p:sp>
      <p:sp>
        <p:nvSpPr>
          <p:cNvPr id="6" name="TextBox 5">
            <a:extLst>
              <a:ext uri="{FF2B5EF4-FFF2-40B4-BE49-F238E27FC236}">
                <a16:creationId xmlns:a16="http://schemas.microsoft.com/office/drawing/2014/main" id="{7C85958C-1FDD-7428-F72C-39BFF0F2F814}"/>
              </a:ext>
            </a:extLst>
          </p:cNvPr>
          <p:cNvSpPr txBox="1"/>
          <p:nvPr/>
        </p:nvSpPr>
        <p:spPr>
          <a:xfrm>
            <a:off x="695068" y="2128155"/>
            <a:ext cx="3537120" cy="3539430"/>
          </a:xfrm>
          <a:prstGeom prst="rect">
            <a:avLst/>
          </a:prstGeom>
          <a:noFill/>
        </p:spPr>
        <p:txBody>
          <a:bodyPr wrap="square">
            <a:spAutoFit/>
          </a:bodyPr>
          <a:lstStyle/>
          <a:p>
            <a:r>
              <a:rPr lang="en-US" sz="3200" dirty="0"/>
              <a:t>Olaudah was born in 1745 in the Kingdom of Benin.</a:t>
            </a:r>
          </a:p>
          <a:p>
            <a:endParaRPr lang="en-US" sz="3200" dirty="0"/>
          </a:p>
          <a:p>
            <a:r>
              <a:rPr lang="en-US" sz="3200" dirty="0"/>
              <a:t>Benin was in Africa and it is now part of Nigeria.</a:t>
            </a:r>
            <a:endParaRPr lang="en-GB" sz="3200" dirty="0"/>
          </a:p>
        </p:txBody>
      </p:sp>
      <p:pic>
        <p:nvPicPr>
          <p:cNvPr id="8" name="Picture 7">
            <a:extLst>
              <a:ext uri="{FF2B5EF4-FFF2-40B4-BE49-F238E27FC236}">
                <a16:creationId xmlns:a16="http://schemas.microsoft.com/office/drawing/2014/main" id="{8B885A9D-569D-9F4E-C1C6-AC177B748D9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32188" y="1470111"/>
            <a:ext cx="7283277" cy="4855518"/>
          </a:xfrm>
          <a:prstGeom prst="rect">
            <a:avLst/>
          </a:prstGeom>
        </p:spPr>
      </p:pic>
    </p:spTree>
    <p:extLst>
      <p:ext uri="{BB962C8B-B14F-4D97-AF65-F5344CB8AC3E}">
        <p14:creationId xmlns:p14="http://schemas.microsoft.com/office/powerpoint/2010/main" val="2370675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5057BDA-C423-DE18-C6E2-FF6BE8CE140F}"/>
              </a:ext>
            </a:extLst>
          </p:cNvPr>
          <p:cNvSpPr txBox="1"/>
          <p:nvPr/>
        </p:nvSpPr>
        <p:spPr>
          <a:xfrm>
            <a:off x="775387" y="654047"/>
            <a:ext cx="10741110" cy="2062103"/>
          </a:xfrm>
          <a:prstGeom prst="rect">
            <a:avLst/>
          </a:prstGeom>
          <a:noFill/>
        </p:spPr>
        <p:txBody>
          <a:bodyPr wrap="square">
            <a:spAutoFit/>
          </a:bodyPr>
          <a:lstStyle/>
          <a:p>
            <a:r>
              <a:rPr lang="en-US" sz="3200" dirty="0"/>
              <a:t>Olaudah's father was an </a:t>
            </a:r>
            <a:r>
              <a:rPr lang="en-US" sz="3200" i="1" dirty="0"/>
              <a:t>'</a:t>
            </a:r>
            <a:r>
              <a:rPr lang="en-US" sz="3200" i="1" dirty="0" err="1"/>
              <a:t>embrenche</a:t>
            </a:r>
            <a:r>
              <a:rPr lang="en-US" sz="3200" dirty="0"/>
              <a:t>', or village chief. They made rules and settled arguments and punished crimes. As the chief's son, Olaudah would have expected to become chief when he was older.</a:t>
            </a:r>
            <a:endParaRPr lang="en-GB" sz="3200" dirty="0"/>
          </a:p>
        </p:txBody>
      </p:sp>
      <p:pic>
        <p:nvPicPr>
          <p:cNvPr id="7" name="Picture 6">
            <a:extLst>
              <a:ext uri="{FF2B5EF4-FFF2-40B4-BE49-F238E27FC236}">
                <a16:creationId xmlns:a16="http://schemas.microsoft.com/office/drawing/2014/main" id="{9D5D544F-CCFD-45A9-28B9-2335EA122AF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40277" y="2716150"/>
            <a:ext cx="6111446" cy="4074297"/>
          </a:xfrm>
          <a:prstGeom prst="rect">
            <a:avLst/>
          </a:prstGeom>
        </p:spPr>
      </p:pic>
      <p:sp>
        <p:nvSpPr>
          <p:cNvPr id="8" name="TextBox 7">
            <a:extLst>
              <a:ext uri="{FF2B5EF4-FFF2-40B4-BE49-F238E27FC236}">
                <a16:creationId xmlns:a16="http://schemas.microsoft.com/office/drawing/2014/main" id="{C84BA9AE-DB26-8296-D6CE-8401E6C5BA3F}"/>
              </a:ext>
            </a:extLst>
          </p:cNvPr>
          <p:cNvSpPr txBox="1"/>
          <p:nvPr/>
        </p:nvSpPr>
        <p:spPr>
          <a:xfrm>
            <a:off x="9255211" y="5375189"/>
            <a:ext cx="2261286" cy="923330"/>
          </a:xfrm>
          <a:prstGeom prst="rect">
            <a:avLst/>
          </a:prstGeom>
          <a:noFill/>
        </p:spPr>
        <p:txBody>
          <a:bodyPr wrap="square" rtlCol="0">
            <a:spAutoFit/>
          </a:bodyPr>
          <a:lstStyle/>
          <a:p>
            <a:r>
              <a:rPr lang="en-GB" dirty="0"/>
              <a:t>This is what the village may have looked like.</a:t>
            </a:r>
          </a:p>
        </p:txBody>
      </p:sp>
    </p:spTree>
    <p:extLst>
      <p:ext uri="{BB962C8B-B14F-4D97-AF65-F5344CB8AC3E}">
        <p14:creationId xmlns:p14="http://schemas.microsoft.com/office/powerpoint/2010/main" val="4949003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365CB-EA09-3C88-5BEB-A9B16ED5D8C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9082B6E-8F7D-0954-5E8E-0835C1DAA0C0}"/>
              </a:ext>
            </a:extLst>
          </p:cNvPr>
          <p:cNvSpPr txBox="1"/>
          <p:nvPr/>
        </p:nvSpPr>
        <p:spPr>
          <a:xfrm>
            <a:off x="651818" y="609770"/>
            <a:ext cx="11012959" cy="523220"/>
          </a:xfrm>
          <a:prstGeom prst="rect">
            <a:avLst/>
          </a:prstGeom>
          <a:noFill/>
        </p:spPr>
        <p:txBody>
          <a:bodyPr wrap="square">
            <a:spAutoFit/>
          </a:bodyPr>
          <a:lstStyle/>
          <a:p>
            <a:r>
              <a:rPr lang="en-US" sz="2800" dirty="0"/>
              <a:t>When Olaudah was 11 years old, he and his sister were </a:t>
            </a:r>
            <a:r>
              <a:rPr lang="en-US" sz="2800" b="1" dirty="0"/>
              <a:t>kidnapped</a:t>
            </a:r>
            <a:r>
              <a:rPr lang="en-US" sz="2800" dirty="0"/>
              <a:t>.</a:t>
            </a:r>
            <a:endParaRPr lang="en-GB" sz="2800" dirty="0"/>
          </a:p>
        </p:txBody>
      </p:sp>
      <p:sp>
        <p:nvSpPr>
          <p:cNvPr id="9" name="TextBox 8">
            <a:extLst>
              <a:ext uri="{FF2B5EF4-FFF2-40B4-BE49-F238E27FC236}">
                <a16:creationId xmlns:a16="http://schemas.microsoft.com/office/drawing/2014/main" id="{4DD45ECF-3C19-392C-B512-0870E5082009}"/>
              </a:ext>
            </a:extLst>
          </p:cNvPr>
          <p:cNvSpPr txBox="1"/>
          <p:nvPr/>
        </p:nvSpPr>
        <p:spPr>
          <a:xfrm>
            <a:off x="651818" y="1497110"/>
            <a:ext cx="7343003" cy="523220"/>
          </a:xfrm>
          <a:prstGeom prst="rect">
            <a:avLst/>
          </a:prstGeom>
          <a:noFill/>
        </p:spPr>
        <p:txBody>
          <a:bodyPr wrap="square">
            <a:spAutoFit/>
          </a:bodyPr>
          <a:lstStyle/>
          <a:p>
            <a:r>
              <a:rPr lang="en-US" sz="2800" dirty="0"/>
              <a:t>In his book, Olaudah describes being kidnapped:</a:t>
            </a:r>
            <a:endParaRPr lang="en-GB" sz="2800" dirty="0"/>
          </a:p>
        </p:txBody>
      </p:sp>
      <p:sp>
        <p:nvSpPr>
          <p:cNvPr id="13" name="TextBox 12">
            <a:extLst>
              <a:ext uri="{FF2B5EF4-FFF2-40B4-BE49-F238E27FC236}">
                <a16:creationId xmlns:a16="http://schemas.microsoft.com/office/drawing/2014/main" id="{9C55E641-1EC8-C2A0-E55F-F2079219911A}"/>
              </a:ext>
            </a:extLst>
          </p:cNvPr>
          <p:cNvSpPr txBox="1"/>
          <p:nvPr/>
        </p:nvSpPr>
        <p:spPr>
          <a:xfrm>
            <a:off x="1887493" y="2384450"/>
            <a:ext cx="8541608" cy="3539430"/>
          </a:xfrm>
          <a:prstGeom prst="rect">
            <a:avLst/>
          </a:prstGeom>
          <a:noFill/>
        </p:spPr>
        <p:txBody>
          <a:bodyPr wrap="square">
            <a:spAutoFit/>
          </a:bodyPr>
          <a:lstStyle/>
          <a:p>
            <a:r>
              <a:rPr lang="en-US" sz="3200" i="1" dirty="0"/>
              <a:t>"One day, when all our people were gone out to their works as usual, and only I and my dear sister were left to mind the house, </a:t>
            </a:r>
            <a:r>
              <a:rPr lang="en-US" sz="3200" b="1" i="1" dirty="0"/>
              <a:t>two men and a woman </a:t>
            </a:r>
            <a:r>
              <a:rPr lang="en-US" sz="3200" i="1" dirty="0"/>
              <a:t>got over our walls, and in a moment seized us both, and, without giving us time to cry out, or make resistance, they stopped our mouths, and </a:t>
            </a:r>
            <a:r>
              <a:rPr lang="en-US" sz="3200" b="1" i="1" dirty="0"/>
              <a:t>ran off with us</a:t>
            </a:r>
            <a:r>
              <a:rPr lang="en-US" sz="3200" i="1" dirty="0"/>
              <a:t> into the nearest wood."</a:t>
            </a:r>
            <a:endParaRPr lang="en-GB" sz="3200" i="1" dirty="0"/>
          </a:p>
        </p:txBody>
      </p:sp>
    </p:spTree>
    <p:extLst>
      <p:ext uri="{BB962C8B-B14F-4D97-AF65-F5344CB8AC3E}">
        <p14:creationId xmlns:p14="http://schemas.microsoft.com/office/powerpoint/2010/main" val="1871224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49C7A-E0A6-764B-8498-FE3BBEAB5365}"/>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B0084B5-BBAC-E25D-1606-987370630603}"/>
              </a:ext>
            </a:extLst>
          </p:cNvPr>
          <p:cNvSpPr txBox="1"/>
          <p:nvPr/>
        </p:nvSpPr>
        <p:spPr>
          <a:xfrm>
            <a:off x="738316" y="1228397"/>
            <a:ext cx="5357684" cy="4401205"/>
          </a:xfrm>
          <a:prstGeom prst="rect">
            <a:avLst/>
          </a:prstGeom>
          <a:noFill/>
        </p:spPr>
        <p:txBody>
          <a:bodyPr wrap="square">
            <a:spAutoFit/>
          </a:bodyPr>
          <a:lstStyle/>
          <a:p>
            <a:r>
              <a:rPr lang="en-US" sz="2800" dirty="0"/>
              <a:t>Olaudah and his sister were being sold into the slave trade.</a:t>
            </a:r>
          </a:p>
          <a:p>
            <a:endParaRPr lang="en-US" sz="2800" dirty="0"/>
          </a:p>
          <a:p>
            <a:r>
              <a:rPr lang="en-US" sz="2800" dirty="0"/>
              <a:t>This is where people were sold (like objects) and forced to work for no money. People from Africa were kidnapped from their homes, sold and put onto ships to work in different countries. Most never saw their families again.</a:t>
            </a:r>
            <a:endParaRPr lang="en-GB" sz="2800" dirty="0"/>
          </a:p>
        </p:txBody>
      </p:sp>
      <p:sp>
        <p:nvSpPr>
          <p:cNvPr id="6" name="Rectangle 1">
            <a:extLst>
              <a:ext uri="{FF2B5EF4-FFF2-40B4-BE49-F238E27FC236}">
                <a16:creationId xmlns:a16="http://schemas.microsoft.com/office/drawing/2014/main" id="{8B8329D5-A88F-E6D3-11FD-443A6FB1CA7D}"/>
              </a:ext>
            </a:extLst>
          </p:cNvPr>
          <p:cNvSpPr>
            <a:spLocks noChangeArrowheads="1"/>
          </p:cNvSpPr>
          <p:nvPr/>
        </p:nvSpPr>
        <p:spPr bwMode="auto">
          <a:xfrm>
            <a:off x="6184882" y="5338120"/>
            <a:ext cx="417658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100" b="0" i="0" u="none" strike="noStrike" cap="none" normalizeH="0" baseline="0" dirty="0">
                <a:ln>
                  <a:noFill/>
                </a:ln>
                <a:effectLst/>
                <a:hlinkClick r:id="rId2">
                  <a:extLst>
                    <a:ext uri="{A12FA001-AC4F-418D-AE19-62706E023703}">
                      <ahyp:hlinkClr xmlns:ahyp="http://schemas.microsoft.com/office/drawing/2018/hyperlinkcolor" val="tx"/>
                    </a:ext>
                  </a:extLst>
                </a:hlinkClick>
              </a:rPr>
              <a:t>© British Library</a:t>
            </a:r>
            <a:r>
              <a:rPr kumimoji="0" lang="en-US" altLang="en-US" sz="1100" b="0" i="0" u="none" strike="noStrike" cap="none" normalizeH="0" baseline="0" dirty="0">
                <a:ln>
                  <a:noFill/>
                </a:ln>
                <a:effectLst/>
              </a:rPr>
              <a:t> on </a:t>
            </a:r>
            <a:r>
              <a:rPr kumimoji="0" lang="en-US" altLang="en-US" sz="1100" b="0" i="0" u="none" strike="noStrike" cap="none" normalizeH="0" baseline="0" dirty="0" err="1">
                <a:ln>
                  <a:noFill/>
                </a:ln>
                <a:effectLst/>
                <a:hlinkClick r:id="rId3">
                  <a:extLst>
                    <a:ext uri="{A12FA001-AC4F-418D-AE19-62706E023703}">
                      <ahyp:hlinkClr xmlns:ahyp="http://schemas.microsoft.com/office/drawing/2018/hyperlinkcolor" val="tx"/>
                    </a:ext>
                  </a:extLst>
                </a:hlinkClick>
              </a:rPr>
              <a:t>Unsplash</a:t>
            </a:r>
            <a:endParaRPr kumimoji="0" lang="en-US" altLang="en-US" sz="1100" b="0" i="0" u="none" strike="noStrike" cap="none" normalizeH="0" baseline="0" dirty="0">
              <a:ln>
                <a:noFill/>
              </a:ln>
              <a:effectLst/>
            </a:endParaRPr>
          </a:p>
        </p:txBody>
      </p:sp>
      <p:pic>
        <p:nvPicPr>
          <p:cNvPr id="8" name="Picture 7">
            <a:extLst>
              <a:ext uri="{FF2B5EF4-FFF2-40B4-BE49-F238E27FC236}">
                <a16:creationId xmlns:a16="http://schemas.microsoft.com/office/drawing/2014/main" id="{90588693-B933-FEE0-3E31-6AB04B7C122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84882" y="1722668"/>
            <a:ext cx="5374071" cy="3615452"/>
          </a:xfrm>
          <a:prstGeom prst="rect">
            <a:avLst/>
          </a:prstGeom>
        </p:spPr>
      </p:pic>
    </p:spTree>
    <p:extLst>
      <p:ext uri="{BB962C8B-B14F-4D97-AF65-F5344CB8AC3E}">
        <p14:creationId xmlns:p14="http://schemas.microsoft.com/office/powerpoint/2010/main" val="42463681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623A-9BCC-BFC0-C775-3E7471F2D56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E7E8AE7-89A7-F0EB-2FFC-EEA46E363FE8}"/>
              </a:ext>
            </a:extLst>
          </p:cNvPr>
          <p:cNvSpPr txBox="1"/>
          <p:nvPr/>
        </p:nvSpPr>
        <p:spPr>
          <a:xfrm>
            <a:off x="763029" y="557768"/>
            <a:ext cx="10839965" cy="954107"/>
          </a:xfrm>
          <a:prstGeom prst="rect">
            <a:avLst/>
          </a:prstGeom>
          <a:noFill/>
        </p:spPr>
        <p:txBody>
          <a:bodyPr wrap="square">
            <a:spAutoFit/>
          </a:bodyPr>
          <a:lstStyle/>
          <a:p>
            <a:r>
              <a:rPr lang="en-US" sz="2800" dirty="0"/>
              <a:t>Olaudah was separated from his sister and was taken to Barbados where he was sold again to a </a:t>
            </a:r>
            <a:r>
              <a:rPr lang="en-US" sz="2800" b="1" dirty="0"/>
              <a:t>plantation</a:t>
            </a:r>
            <a:r>
              <a:rPr lang="en-US" sz="2800" dirty="0"/>
              <a:t> owner in Virginia, America.</a:t>
            </a:r>
            <a:endParaRPr lang="en-GB" sz="2800" dirty="0"/>
          </a:p>
        </p:txBody>
      </p:sp>
      <p:pic>
        <p:nvPicPr>
          <p:cNvPr id="3074" name="Picture 2" descr="Hand-colored woodcut of a 19th-century illustration showing enslaved African people picking cotton in the South">
            <a:extLst>
              <a:ext uri="{FF2B5EF4-FFF2-40B4-BE49-F238E27FC236}">
                <a16:creationId xmlns:a16="http://schemas.microsoft.com/office/drawing/2014/main" id="{B2434680-0487-2A9B-A952-5E9218A04D5F}"/>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810000" y="1690134"/>
            <a:ext cx="4572000" cy="32194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F9E06BF-728A-DDC3-ADA7-293DE9257619}"/>
              </a:ext>
            </a:extLst>
          </p:cNvPr>
          <p:cNvSpPr txBox="1"/>
          <p:nvPr/>
        </p:nvSpPr>
        <p:spPr>
          <a:xfrm flipH="1">
            <a:off x="3817722" y="4826233"/>
            <a:ext cx="1627593" cy="261610"/>
          </a:xfrm>
          <a:prstGeom prst="rect">
            <a:avLst/>
          </a:prstGeom>
          <a:noFill/>
        </p:spPr>
        <p:txBody>
          <a:bodyPr wrap="square" rtlCol="0">
            <a:spAutoFit/>
          </a:bodyPr>
          <a:lstStyle/>
          <a:p>
            <a:r>
              <a:rPr lang="en-GB" sz="1100" dirty="0"/>
              <a:t>© BBC</a:t>
            </a:r>
          </a:p>
        </p:txBody>
      </p:sp>
      <p:sp>
        <p:nvSpPr>
          <p:cNvPr id="10" name="TextBox 9">
            <a:extLst>
              <a:ext uri="{FF2B5EF4-FFF2-40B4-BE49-F238E27FC236}">
                <a16:creationId xmlns:a16="http://schemas.microsoft.com/office/drawing/2014/main" id="{D6A8C4FC-4A4A-38D6-5571-87DC29C753D5}"/>
              </a:ext>
            </a:extLst>
          </p:cNvPr>
          <p:cNvSpPr txBox="1"/>
          <p:nvPr/>
        </p:nvSpPr>
        <p:spPr>
          <a:xfrm>
            <a:off x="763029" y="5087843"/>
            <a:ext cx="10681386" cy="1384995"/>
          </a:xfrm>
          <a:prstGeom prst="rect">
            <a:avLst/>
          </a:prstGeom>
          <a:noFill/>
        </p:spPr>
        <p:txBody>
          <a:bodyPr wrap="square">
            <a:spAutoFit/>
          </a:bodyPr>
          <a:lstStyle/>
          <a:p>
            <a:r>
              <a:rPr lang="en-US" sz="2800" dirty="0"/>
              <a:t>A plantation is a </a:t>
            </a:r>
            <a:r>
              <a:rPr lang="en-US" sz="2800" b="1" dirty="0"/>
              <a:t>large farm</a:t>
            </a:r>
            <a:r>
              <a:rPr lang="en-US" sz="2800" dirty="0"/>
              <a:t>. These used slaves to the hard work and did not pay them. The owners could also be </a:t>
            </a:r>
            <a:r>
              <a:rPr lang="en-US" sz="2800" b="1" dirty="0"/>
              <a:t>cruel</a:t>
            </a:r>
            <a:r>
              <a:rPr lang="en-US" sz="2800" dirty="0"/>
              <a:t> to their slaves and that was not against the law.</a:t>
            </a:r>
            <a:endParaRPr lang="en-GB" sz="2800" dirty="0"/>
          </a:p>
        </p:txBody>
      </p:sp>
    </p:spTree>
    <p:extLst>
      <p:ext uri="{BB962C8B-B14F-4D97-AF65-F5344CB8AC3E}">
        <p14:creationId xmlns:p14="http://schemas.microsoft.com/office/powerpoint/2010/main" val="33133623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D1B29-8622-A7F0-38B3-E077BDD0AD1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4CC4DD-3B39-D753-FA6B-7AF865057D5F}"/>
              </a:ext>
            </a:extLst>
          </p:cNvPr>
          <p:cNvPicPr>
            <a:picLocks noChangeAspect="1"/>
          </p:cNvPicPr>
          <p:nvPr/>
        </p:nvPicPr>
        <p:blipFill>
          <a:blip r:embed="rId2"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1148506" y="1018729"/>
            <a:ext cx="9894988" cy="5499964"/>
          </a:xfrm>
          <a:prstGeom prst="rect">
            <a:avLst/>
          </a:prstGeom>
        </p:spPr>
      </p:pic>
      <p:cxnSp>
        <p:nvCxnSpPr>
          <p:cNvPr id="5" name="Straight Arrow Connector 4">
            <a:extLst>
              <a:ext uri="{FF2B5EF4-FFF2-40B4-BE49-F238E27FC236}">
                <a16:creationId xmlns:a16="http://schemas.microsoft.com/office/drawing/2014/main" id="{07798E59-47FF-70D7-FC3D-1D75DEC2B7B2}"/>
              </a:ext>
            </a:extLst>
          </p:cNvPr>
          <p:cNvCxnSpPr/>
          <p:nvPr/>
        </p:nvCxnSpPr>
        <p:spPr>
          <a:xfrm flipH="1" flipV="1">
            <a:off x="3941805" y="3188043"/>
            <a:ext cx="1717590" cy="24095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F8E3D8A-5CB6-B24B-F0CF-7D915EC296AD}"/>
              </a:ext>
            </a:extLst>
          </p:cNvPr>
          <p:cNvCxnSpPr>
            <a:cxnSpLocks/>
          </p:cNvCxnSpPr>
          <p:nvPr/>
        </p:nvCxnSpPr>
        <p:spPr>
          <a:xfrm flipH="1" flipV="1">
            <a:off x="3645243" y="2570205"/>
            <a:ext cx="210065" cy="617838"/>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6DA167A-0C02-D22F-9DE1-9FBAFAB69832}"/>
              </a:ext>
            </a:extLst>
          </p:cNvPr>
          <p:cNvSpPr txBox="1"/>
          <p:nvPr/>
        </p:nvSpPr>
        <p:spPr>
          <a:xfrm>
            <a:off x="5638800" y="3123855"/>
            <a:ext cx="779148" cy="369332"/>
          </a:xfrm>
          <a:prstGeom prst="rect">
            <a:avLst/>
          </a:prstGeom>
          <a:noFill/>
        </p:spPr>
        <p:txBody>
          <a:bodyPr wrap="square" rtlCol="0">
            <a:spAutoFit/>
          </a:bodyPr>
          <a:lstStyle/>
          <a:p>
            <a:r>
              <a:rPr lang="en-GB" dirty="0"/>
              <a:t>Benin</a:t>
            </a:r>
          </a:p>
        </p:txBody>
      </p:sp>
      <p:sp>
        <p:nvSpPr>
          <p:cNvPr id="11" name="TextBox 10">
            <a:extLst>
              <a:ext uri="{FF2B5EF4-FFF2-40B4-BE49-F238E27FC236}">
                <a16:creationId xmlns:a16="http://schemas.microsoft.com/office/drawing/2014/main" id="{2259694F-E3D3-AD91-CB7F-22B323B54799}"/>
              </a:ext>
            </a:extLst>
          </p:cNvPr>
          <p:cNvSpPr txBox="1"/>
          <p:nvPr/>
        </p:nvSpPr>
        <p:spPr>
          <a:xfrm>
            <a:off x="3463002" y="3286211"/>
            <a:ext cx="1084283" cy="369332"/>
          </a:xfrm>
          <a:prstGeom prst="rect">
            <a:avLst/>
          </a:prstGeom>
          <a:noFill/>
        </p:spPr>
        <p:txBody>
          <a:bodyPr wrap="square" rtlCol="0">
            <a:spAutoFit/>
          </a:bodyPr>
          <a:lstStyle/>
          <a:p>
            <a:r>
              <a:rPr lang="en-GB" dirty="0"/>
              <a:t>Barbados</a:t>
            </a:r>
          </a:p>
        </p:txBody>
      </p:sp>
      <p:sp>
        <p:nvSpPr>
          <p:cNvPr id="12" name="TextBox 11">
            <a:extLst>
              <a:ext uri="{FF2B5EF4-FFF2-40B4-BE49-F238E27FC236}">
                <a16:creationId xmlns:a16="http://schemas.microsoft.com/office/drawing/2014/main" id="{CB0F4DEF-9F48-8A9F-CF52-80ADA86E7325}"/>
              </a:ext>
            </a:extLst>
          </p:cNvPr>
          <p:cNvSpPr txBox="1"/>
          <p:nvPr/>
        </p:nvSpPr>
        <p:spPr>
          <a:xfrm>
            <a:off x="3274371" y="2227639"/>
            <a:ext cx="951807" cy="369332"/>
          </a:xfrm>
          <a:prstGeom prst="rect">
            <a:avLst/>
          </a:prstGeom>
          <a:noFill/>
        </p:spPr>
        <p:txBody>
          <a:bodyPr wrap="square" rtlCol="0">
            <a:spAutoFit/>
          </a:bodyPr>
          <a:lstStyle/>
          <a:p>
            <a:r>
              <a:rPr lang="en-GB" dirty="0"/>
              <a:t>Virginia</a:t>
            </a:r>
          </a:p>
        </p:txBody>
      </p:sp>
      <p:sp>
        <p:nvSpPr>
          <p:cNvPr id="16" name="TextBox 15">
            <a:extLst>
              <a:ext uri="{FF2B5EF4-FFF2-40B4-BE49-F238E27FC236}">
                <a16:creationId xmlns:a16="http://schemas.microsoft.com/office/drawing/2014/main" id="{42F3936D-7E61-1668-0D47-3DE5DCAF1A3C}"/>
              </a:ext>
            </a:extLst>
          </p:cNvPr>
          <p:cNvSpPr txBox="1"/>
          <p:nvPr/>
        </p:nvSpPr>
        <p:spPr>
          <a:xfrm>
            <a:off x="701245" y="557407"/>
            <a:ext cx="6098058" cy="461665"/>
          </a:xfrm>
          <a:prstGeom prst="rect">
            <a:avLst/>
          </a:prstGeom>
          <a:noFill/>
        </p:spPr>
        <p:txBody>
          <a:bodyPr wrap="square">
            <a:spAutoFit/>
          </a:bodyPr>
          <a:lstStyle/>
          <a:p>
            <a:r>
              <a:rPr lang="en-US" sz="2400" b="1" u="sng" dirty="0"/>
              <a:t>Olaudah’s journey so far: 1756</a:t>
            </a:r>
            <a:endParaRPr lang="en-GB" sz="2400" b="1" u="sng" dirty="0"/>
          </a:p>
        </p:txBody>
      </p:sp>
    </p:spTree>
    <p:extLst>
      <p:ext uri="{BB962C8B-B14F-4D97-AF65-F5344CB8AC3E}">
        <p14:creationId xmlns:p14="http://schemas.microsoft.com/office/powerpoint/2010/main" val="1364635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3405D-DF40-A1F6-94E4-9350641B427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7C936B51-6D89-66C0-825B-AA05CCF0FCCA}"/>
              </a:ext>
            </a:extLst>
          </p:cNvPr>
          <p:cNvSpPr txBox="1"/>
          <p:nvPr/>
        </p:nvSpPr>
        <p:spPr>
          <a:xfrm>
            <a:off x="763030" y="646322"/>
            <a:ext cx="10765824" cy="3108543"/>
          </a:xfrm>
          <a:prstGeom prst="rect">
            <a:avLst/>
          </a:prstGeom>
          <a:noFill/>
        </p:spPr>
        <p:txBody>
          <a:bodyPr wrap="square">
            <a:spAutoFit/>
          </a:bodyPr>
          <a:lstStyle/>
          <a:p>
            <a:r>
              <a:rPr lang="en-US" sz="2800" dirty="0"/>
              <a:t>While working on the plantation, he met a man called Michael Henry Pascal.  </a:t>
            </a:r>
          </a:p>
          <a:p>
            <a:endParaRPr lang="en-US" sz="2800" dirty="0"/>
          </a:p>
          <a:p>
            <a:r>
              <a:rPr lang="en-US" sz="2800" dirty="0"/>
              <a:t>Captain Pascal was a lieutenant in the Royal Navy.  Pascal liked Olaudah so much he bought him and </a:t>
            </a:r>
            <a:r>
              <a:rPr lang="en-US" sz="2800" b="1" dirty="0"/>
              <a:t>took him to England</a:t>
            </a:r>
            <a:r>
              <a:rPr lang="en-US" sz="2800" dirty="0"/>
              <a:t>.</a:t>
            </a:r>
          </a:p>
          <a:p>
            <a:endParaRPr lang="en-US" sz="2800" dirty="0"/>
          </a:p>
          <a:p>
            <a:r>
              <a:rPr lang="en-US" sz="2800" dirty="0"/>
              <a:t>Pascal also gave him a new name: </a:t>
            </a:r>
            <a:r>
              <a:rPr lang="en-US" sz="2800" b="1" dirty="0"/>
              <a:t>Gustavus Vassa</a:t>
            </a:r>
            <a:r>
              <a:rPr lang="en-US" sz="2800" dirty="0"/>
              <a:t>.</a:t>
            </a:r>
            <a:endParaRPr lang="en-GB" sz="2800" dirty="0"/>
          </a:p>
        </p:txBody>
      </p:sp>
      <p:sp>
        <p:nvSpPr>
          <p:cNvPr id="9" name="TextBox 8">
            <a:extLst>
              <a:ext uri="{FF2B5EF4-FFF2-40B4-BE49-F238E27FC236}">
                <a16:creationId xmlns:a16="http://schemas.microsoft.com/office/drawing/2014/main" id="{A11F27CA-C9A6-FD40-9D46-94DFC257D82C}"/>
              </a:ext>
            </a:extLst>
          </p:cNvPr>
          <p:cNvSpPr txBox="1"/>
          <p:nvPr/>
        </p:nvSpPr>
        <p:spPr>
          <a:xfrm>
            <a:off x="1633666" y="3854446"/>
            <a:ext cx="8924667" cy="2554545"/>
          </a:xfrm>
          <a:prstGeom prst="rect">
            <a:avLst/>
          </a:prstGeom>
          <a:noFill/>
        </p:spPr>
        <p:txBody>
          <a:bodyPr wrap="square">
            <a:spAutoFit/>
          </a:bodyPr>
          <a:lstStyle/>
          <a:p>
            <a:r>
              <a:rPr lang="en-US" sz="3200" i="1" dirty="0"/>
              <a:t>While I was on board this ship, my captain and master named me Gustavus Vassa. I [...] refused to be called so [...] and he still called me Gustavus; and when I refused to answer to my new name [...] it gained me many a cuff;</a:t>
            </a:r>
            <a:endParaRPr lang="en-GB" sz="3200" i="1" dirty="0"/>
          </a:p>
        </p:txBody>
      </p:sp>
    </p:spTree>
    <p:extLst>
      <p:ext uri="{BB962C8B-B14F-4D97-AF65-F5344CB8AC3E}">
        <p14:creationId xmlns:p14="http://schemas.microsoft.com/office/powerpoint/2010/main" val="14073393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2EA74-E111-2C61-2E23-DC65F879D6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5CA4DCF-7957-0612-8197-FC5739249D80}"/>
              </a:ext>
            </a:extLst>
          </p:cNvPr>
          <p:cNvSpPr txBox="1"/>
          <p:nvPr/>
        </p:nvSpPr>
        <p:spPr>
          <a:xfrm>
            <a:off x="750672" y="733338"/>
            <a:ext cx="10543403" cy="1323439"/>
          </a:xfrm>
          <a:prstGeom prst="rect">
            <a:avLst/>
          </a:prstGeom>
          <a:noFill/>
        </p:spPr>
        <p:txBody>
          <a:bodyPr wrap="square">
            <a:spAutoFit/>
          </a:bodyPr>
          <a:lstStyle/>
          <a:p>
            <a:pPr algn="ctr"/>
            <a:r>
              <a:rPr lang="en-US" sz="4000" dirty="0"/>
              <a:t>When Olaudah reached England, he was amazed at the sights around him.</a:t>
            </a:r>
            <a:endParaRPr lang="en-GB" sz="4000" dirty="0"/>
          </a:p>
        </p:txBody>
      </p:sp>
      <p:sp>
        <p:nvSpPr>
          <p:cNvPr id="7" name="TextBox 6">
            <a:extLst>
              <a:ext uri="{FF2B5EF4-FFF2-40B4-BE49-F238E27FC236}">
                <a16:creationId xmlns:a16="http://schemas.microsoft.com/office/drawing/2014/main" id="{ECA29385-54BC-9B6A-FC18-1B867ACAEBE5}"/>
              </a:ext>
            </a:extLst>
          </p:cNvPr>
          <p:cNvSpPr txBox="1"/>
          <p:nvPr/>
        </p:nvSpPr>
        <p:spPr>
          <a:xfrm>
            <a:off x="1491563" y="2644170"/>
            <a:ext cx="9208873" cy="1569660"/>
          </a:xfrm>
          <a:prstGeom prst="rect">
            <a:avLst/>
          </a:prstGeom>
          <a:noFill/>
        </p:spPr>
        <p:txBody>
          <a:bodyPr wrap="square">
            <a:spAutoFit/>
          </a:bodyPr>
          <a:lstStyle/>
          <a:p>
            <a:r>
              <a:rPr lang="en-US" sz="3200" i="1" dirty="0">
                <a:effectLst/>
              </a:rPr>
              <a:t>"I was very much struck with the buildings and the pavement of the streets in Falmouth; and, indeed, any object I saw filled me with new surprise." </a:t>
            </a:r>
            <a:endParaRPr lang="en-GB" sz="3200" i="1" dirty="0"/>
          </a:p>
        </p:txBody>
      </p:sp>
    </p:spTree>
    <p:extLst>
      <p:ext uri="{BB962C8B-B14F-4D97-AF65-F5344CB8AC3E}">
        <p14:creationId xmlns:p14="http://schemas.microsoft.com/office/powerpoint/2010/main" val="9748425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BCD509-7CC1-4C01-037A-F240A5156833}"/>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E0DC49C-F9A1-3871-2273-1BFF6CCB4E26}"/>
              </a:ext>
            </a:extLst>
          </p:cNvPr>
          <p:cNvSpPr txBox="1"/>
          <p:nvPr/>
        </p:nvSpPr>
        <p:spPr>
          <a:xfrm>
            <a:off x="960738" y="927952"/>
            <a:ext cx="5415348" cy="5509200"/>
          </a:xfrm>
          <a:prstGeom prst="rect">
            <a:avLst/>
          </a:prstGeom>
          <a:noFill/>
        </p:spPr>
        <p:txBody>
          <a:bodyPr wrap="square">
            <a:spAutoFit/>
          </a:bodyPr>
          <a:lstStyle/>
          <a:p>
            <a:r>
              <a:rPr lang="en-US" sz="3200" dirty="0"/>
              <a:t>In 1758, England went to war with France over who controlled Canada.</a:t>
            </a:r>
          </a:p>
          <a:p>
            <a:endParaRPr lang="en-US" sz="3200" dirty="0"/>
          </a:p>
          <a:p>
            <a:r>
              <a:rPr lang="en-US" sz="3200" dirty="0"/>
              <a:t>Olaudah went with Captain Pascal on board the HMS Namur to </a:t>
            </a:r>
            <a:r>
              <a:rPr lang="en-US" sz="3200" dirty="0" err="1"/>
              <a:t>Louisbourg</a:t>
            </a:r>
            <a:r>
              <a:rPr lang="en-US" sz="3200" dirty="0"/>
              <a:t>, Canada.</a:t>
            </a:r>
          </a:p>
          <a:p>
            <a:endParaRPr lang="en-US" sz="3200" dirty="0"/>
          </a:p>
          <a:p>
            <a:r>
              <a:rPr lang="en-US" sz="3200" dirty="0"/>
              <a:t>After a long battle, the British won and returned back to England.</a:t>
            </a:r>
            <a:endParaRPr lang="en-GB" sz="3200" dirty="0"/>
          </a:p>
        </p:txBody>
      </p:sp>
      <p:pic>
        <p:nvPicPr>
          <p:cNvPr id="7" name="Picture 6">
            <a:extLst>
              <a:ext uri="{FF2B5EF4-FFF2-40B4-BE49-F238E27FC236}">
                <a16:creationId xmlns:a16="http://schemas.microsoft.com/office/drawing/2014/main" id="{8DF93E30-A549-F6C2-BDF9-273DB3F2457C}"/>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41266" y="604520"/>
            <a:ext cx="3764280" cy="5648960"/>
          </a:xfrm>
          <a:prstGeom prst="rect">
            <a:avLst/>
          </a:prstGeom>
        </p:spPr>
      </p:pic>
    </p:spTree>
    <p:extLst>
      <p:ext uri="{BB962C8B-B14F-4D97-AF65-F5344CB8AC3E}">
        <p14:creationId xmlns:p14="http://schemas.microsoft.com/office/powerpoint/2010/main" val="11870537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F8543E-70AB-28B4-A7A9-092FF5AB000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FA599B-D2FF-5CCE-E0CA-8651CB0FD16F}"/>
              </a:ext>
            </a:extLst>
          </p:cNvPr>
          <p:cNvPicPr>
            <a:picLocks noChangeAspect="1"/>
          </p:cNvPicPr>
          <p:nvPr/>
        </p:nvPicPr>
        <p:blipFill>
          <a:blip r:embed="rId2"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1148506" y="1018729"/>
            <a:ext cx="9894988" cy="5499964"/>
          </a:xfrm>
          <a:prstGeom prst="rect">
            <a:avLst/>
          </a:prstGeom>
        </p:spPr>
      </p:pic>
      <p:cxnSp>
        <p:nvCxnSpPr>
          <p:cNvPr id="5" name="Straight Arrow Connector 4">
            <a:extLst>
              <a:ext uri="{FF2B5EF4-FFF2-40B4-BE49-F238E27FC236}">
                <a16:creationId xmlns:a16="http://schemas.microsoft.com/office/drawing/2014/main" id="{F25683AD-C256-AE9A-4F94-73C846BED1DF}"/>
              </a:ext>
            </a:extLst>
          </p:cNvPr>
          <p:cNvCxnSpPr/>
          <p:nvPr/>
        </p:nvCxnSpPr>
        <p:spPr>
          <a:xfrm flipH="1" flipV="1">
            <a:off x="3941805" y="3188043"/>
            <a:ext cx="1717590" cy="240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5B793AE5-A13A-0EAD-1A22-9E8F97BB9577}"/>
              </a:ext>
            </a:extLst>
          </p:cNvPr>
          <p:cNvCxnSpPr>
            <a:cxnSpLocks/>
          </p:cNvCxnSpPr>
          <p:nvPr/>
        </p:nvCxnSpPr>
        <p:spPr>
          <a:xfrm flipH="1" flipV="1">
            <a:off x="3645243" y="2570205"/>
            <a:ext cx="210065" cy="617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8A024316-2661-165D-2455-562C2D9F0FE1}"/>
              </a:ext>
            </a:extLst>
          </p:cNvPr>
          <p:cNvSpPr txBox="1"/>
          <p:nvPr/>
        </p:nvSpPr>
        <p:spPr>
          <a:xfrm>
            <a:off x="5650821" y="1915983"/>
            <a:ext cx="1084283" cy="369332"/>
          </a:xfrm>
          <a:prstGeom prst="rect">
            <a:avLst/>
          </a:prstGeom>
          <a:noFill/>
        </p:spPr>
        <p:txBody>
          <a:bodyPr wrap="square" rtlCol="0">
            <a:spAutoFit/>
          </a:bodyPr>
          <a:lstStyle/>
          <a:p>
            <a:r>
              <a:rPr lang="en-GB" dirty="0"/>
              <a:t>Britain</a:t>
            </a:r>
          </a:p>
        </p:txBody>
      </p:sp>
      <p:sp>
        <p:nvSpPr>
          <p:cNvPr id="12" name="TextBox 11">
            <a:extLst>
              <a:ext uri="{FF2B5EF4-FFF2-40B4-BE49-F238E27FC236}">
                <a16:creationId xmlns:a16="http://schemas.microsoft.com/office/drawing/2014/main" id="{C79B75B6-6FFB-DEF9-9E03-B826EB3A0873}"/>
              </a:ext>
            </a:extLst>
          </p:cNvPr>
          <p:cNvSpPr txBox="1"/>
          <p:nvPr/>
        </p:nvSpPr>
        <p:spPr>
          <a:xfrm>
            <a:off x="3633327" y="1731317"/>
            <a:ext cx="1309986" cy="369332"/>
          </a:xfrm>
          <a:prstGeom prst="rect">
            <a:avLst/>
          </a:prstGeom>
          <a:noFill/>
        </p:spPr>
        <p:txBody>
          <a:bodyPr wrap="square" rtlCol="0">
            <a:spAutoFit/>
          </a:bodyPr>
          <a:lstStyle/>
          <a:p>
            <a:r>
              <a:rPr lang="en-GB" dirty="0" err="1"/>
              <a:t>Louisbourg</a:t>
            </a:r>
            <a:endParaRPr lang="en-GB" dirty="0"/>
          </a:p>
        </p:txBody>
      </p:sp>
      <p:sp>
        <p:nvSpPr>
          <p:cNvPr id="16" name="TextBox 15">
            <a:extLst>
              <a:ext uri="{FF2B5EF4-FFF2-40B4-BE49-F238E27FC236}">
                <a16:creationId xmlns:a16="http://schemas.microsoft.com/office/drawing/2014/main" id="{4DE24938-A1D7-296C-B770-0CA931D2A14B}"/>
              </a:ext>
            </a:extLst>
          </p:cNvPr>
          <p:cNvSpPr txBox="1"/>
          <p:nvPr/>
        </p:nvSpPr>
        <p:spPr>
          <a:xfrm>
            <a:off x="701245" y="557407"/>
            <a:ext cx="6098058" cy="461665"/>
          </a:xfrm>
          <a:prstGeom prst="rect">
            <a:avLst/>
          </a:prstGeom>
          <a:noFill/>
        </p:spPr>
        <p:txBody>
          <a:bodyPr wrap="square">
            <a:spAutoFit/>
          </a:bodyPr>
          <a:lstStyle/>
          <a:p>
            <a:r>
              <a:rPr lang="en-US" sz="2400" b="1" u="sng" dirty="0"/>
              <a:t>Olaudah’s journey so far: 1762</a:t>
            </a:r>
            <a:endParaRPr lang="en-GB" sz="2400" b="1" u="sng" dirty="0"/>
          </a:p>
        </p:txBody>
      </p:sp>
      <p:cxnSp>
        <p:nvCxnSpPr>
          <p:cNvPr id="4" name="Straight Arrow Connector 3">
            <a:extLst>
              <a:ext uri="{FF2B5EF4-FFF2-40B4-BE49-F238E27FC236}">
                <a16:creationId xmlns:a16="http://schemas.microsoft.com/office/drawing/2014/main" id="{665282C7-7BD3-3400-3B69-96D78A00B505}"/>
              </a:ext>
            </a:extLst>
          </p:cNvPr>
          <p:cNvCxnSpPr/>
          <p:nvPr/>
        </p:nvCxnSpPr>
        <p:spPr>
          <a:xfrm flipV="1">
            <a:off x="3750274" y="2100649"/>
            <a:ext cx="1909121" cy="469556"/>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6" name="Straight Arrow Connector 5">
            <a:extLst>
              <a:ext uri="{FF2B5EF4-FFF2-40B4-BE49-F238E27FC236}">
                <a16:creationId xmlns:a16="http://schemas.microsoft.com/office/drawing/2014/main" id="{75AE99A2-51B7-9532-A816-8C9E069B942D}"/>
              </a:ext>
            </a:extLst>
          </p:cNvPr>
          <p:cNvCxnSpPr>
            <a:cxnSpLocks/>
          </p:cNvCxnSpPr>
          <p:nvPr/>
        </p:nvCxnSpPr>
        <p:spPr>
          <a:xfrm flipH="1">
            <a:off x="4127157" y="2009770"/>
            <a:ext cx="1465640" cy="90879"/>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B908C375-9EE0-70AD-1945-EF8D18A6C003}"/>
              </a:ext>
            </a:extLst>
          </p:cNvPr>
          <p:cNvCxnSpPr>
            <a:cxnSpLocks/>
          </p:cNvCxnSpPr>
          <p:nvPr/>
        </p:nvCxnSpPr>
        <p:spPr>
          <a:xfrm>
            <a:off x="4220095" y="1964331"/>
            <a:ext cx="1430726" cy="0"/>
          </a:xfrm>
          <a:prstGeom prst="straightConnector1">
            <a:avLst/>
          </a:prstGeom>
          <a:ln w="38100">
            <a:tailEnd type="triangle"/>
          </a:ln>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0795791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BE7B3-4B56-2DA9-D204-2D203DCFCA12}"/>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6501B2D-AFDE-FEEB-AE86-AB56FD78201C}"/>
              </a:ext>
            </a:extLst>
          </p:cNvPr>
          <p:cNvSpPr txBox="1"/>
          <p:nvPr/>
        </p:nvSpPr>
        <p:spPr>
          <a:xfrm>
            <a:off x="775387" y="619033"/>
            <a:ext cx="10642256" cy="3108543"/>
          </a:xfrm>
          <a:prstGeom prst="rect">
            <a:avLst/>
          </a:prstGeom>
          <a:noFill/>
        </p:spPr>
        <p:txBody>
          <a:bodyPr wrap="square">
            <a:spAutoFit/>
          </a:bodyPr>
          <a:lstStyle/>
          <a:p>
            <a:r>
              <a:rPr lang="en-US" sz="2800" dirty="0"/>
              <a:t>Once in England, Olaudah believed that Captain Pascal would grant him his </a:t>
            </a:r>
            <a:r>
              <a:rPr lang="en-US" sz="2800" b="1" dirty="0"/>
              <a:t>freedom</a:t>
            </a:r>
            <a:r>
              <a:rPr lang="en-US" sz="2800" dirty="0"/>
              <a:t> (no longer a slave).</a:t>
            </a:r>
          </a:p>
          <a:p>
            <a:endParaRPr lang="en-US" sz="2800" dirty="0"/>
          </a:p>
          <a:p>
            <a:r>
              <a:rPr lang="en-US" sz="2800" dirty="0"/>
              <a:t>However, he was </a:t>
            </a:r>
            <a:r>
              <a:rPr lang="en-US" sz="2800" b="1" dirty="0"/>
              <a:t>betrayed</a:t>
            </a:r>
            <a:r>
              <a:rPr lang="en-US" sz="2800" dirty="0"/>
              <a:t> and Captain Pascal (who had always treated Olaudah with kindness), now </a:t>
            </a:r>
            <a:r>
              <a:rPr lang="en-US" sz="2800" b="1" dirty="0"/>
              <a:t>sold him </a:t>
            </a:r>
            <a:r>
              <a:rPr lang="en-US" sz="2800" dirty="0"/>
              <a:t>to the captain of another ship.  </a:t>
            </a:r>
          </a:p>
          <a:p>
            <a:endParaRPr lang="en-US" sz="2800" dirty="0"/>
          </a:p>
          <a:p>
            <a:r>
              <a:rPr lang="en-US" sz="2800" dirty="0"/>
              <a:t>He was taken to </a:t>
            </a:r>
            <a:r>
              <a:rPr lang="en-US" sz="2800" b="1" dirty="0"/>
              <a:t>Montserrat</a:t>
            </a:r>
            <a:r>
              <a:rPr lang="en-US" sz="2800" dirty="0"/>
              <a:t>, a slave island in the Caribbean.</a:t>
            </a:r>
            <a:endParaRPr lang="en-GB" sz="2800" dirty="0"/>
          </a:p>
        </p:txBody>
      </p:sp>
      <p:sp>
        <p:nvSpPr>
          <p:cNvPr id="9" name="TextBox 8">
            <a:extLst>
              <a:ext uri="{FF2B5EF4-FFF2-40B4-BE49-F238E27FC236}">
                <a16:creationId xmlns:a16="http://schemas.microsoft.com/office/drawing/2014/main" id="{41FD149C-195B-F92A-2F12-AE3B55405E35}"/>
              </a:ext>
            </a:extLst>
          </p:cNvPr>
          <p:cNvSpPr txBox="1"/>
          <p:nvPr/>
        </p:nvSpPr>
        <p:spPr>
          <a:xfrm>
            <a:off x="1565704" y="4267371"/>
            <a:ext cx="9060592" cy="1754326"/>
          </a:xfrm>
          <a:prstGeom prst="rect">
            <a:avLst/>
          </a:prstGeom>
          <a:noFill/>
        </p:spPr>
        <p:txBody>
          <a:bodyPr wrap="square">
            <a:spAutoFit/>
          </a:bodyPr>
          <a:lstStyle/>
          <a:p>
            <a:r>
              <a:rPr lang="en-US" sz="3600" i="1" dirty="0"/>
              <a:t>"At the sight of this land of [slavery], a fresh horror ran through all my frame, and chilled me to the heart."</a:t>
            </a:r>
            <a:endParaRPr lang="en-GB" sz="3600" i="1" dirty="0"/>
          </a:p>
        </p:txBody>
      </p:sp>
    </p:spTree>
    <p:extLst>
      <p:ext uri="{BB962C8B-B14F-4D97-AF65-F5344CB8AC3E}">
        <p14:creationId xmlns:p14="http://schemas.microsoft.com/office/powerpoint/2010/main" val="36854274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5E6FF6-677D-A507-DB6E-462DF7545D41}"/>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A6E3186-8639-5352-2DBD-077361B8C4D9}"/>
              </a:ext>
            </a:extLst>
          </p:cNvPr>
          <p:cNvSpPr txBox="1"/>
          <p:nvPr/>
        </p:nvSpPr>
        <p:spPr>
          <a:xfrm>
            <a:off x="936025" y="1166842"/>
            <a:ext cx="10666970" cy="4524315"/>
          </a:xfrm>
          <a:prstGeom prst="rect">
            <a:avLst/>
          </a:prstGeom>
          <a:noFill/>
        </p:spPr>
        <p:txBody>
          <a:bodyPr wrap="square">
            <a:spAutoFit/>
          </a:bodyPr>
          <a:lstStyle/>
          <a:p>
            <a:r>
              <a:rPr lang="en-US" sz="3200" dirty="0"/>
              <a:t>During this time, Olaudah learnt to </a:t>
            </a:r>
            <a:r>
              <a:rPr lang="en-US" sz="3200" b="1" dirty="0"/>
              <a:t>read and write</a:t>
            </a:r>
            <a:r>
              <a:rPr lang="en-US" sz="3200" dirty="0"/>
              <a:t>.  This was unusual for slaves, but this made Olaudah very valuable as he could do many different types of jobs.</a:t>
            </a:r>
          </a:p>
          <a:p>
            <a:endParaRPr lang="en-US" sz="3200" dirty="0"/>
          </a:p>
          <a:p>
            <a:r>
              <a:rPr lang="en-US" sz="3200" dirty="0"/>
              <a:t>He was sold to </a:t>
            </a:r>
            <a:r>
              <a:rPr lang="en-US" sz="3200" dirty="0" err="1"/>
              <a:t>Mr</a:t>
            </a:r>
            <a:r>
              <a:rPr lang="en-US" sz="3200" dirty="0"/>
              <a:t> Robert King who was a </a:t>
            </a:r>
            <a:r>
              <a:rPr lang="en-US" sz="3200" b="1" dirty="0"/>
              <a:t>merchant</a:t>
            </a:r>
            <a:r>
              <a:rPr lang="en-US" sz="3200" dirty="0"/>
              <a:t> (a person who buys and sells items).  He let Olaudah travel to different islands in the Caribbean to buy and sell items for his business.  He even allowed Olaudah to sell some items himself so he could </a:t>
            </a:r>
            <a:r>
              <a:rPr lang="en-US" sz="3200" b="1" dirty="0"/>
              <a:t>earn some money</a:t>
            </a:r>
            <a:r>
              <a:rPr lang="en-US" sz="3200" dirty="0"/>
              <a:t>.</a:t>
            </a:r>
          </a:p>
        </p:txBody>
      </p:sp>
    </p:spTree>
    <p:extLst>
      <p:ext uri="{BB962C8B-B14F-4D97-AF65-F5344CB8AC3E}">
        <p14:creationId xmlns:p14="http://schemas.microsoft.com/office/powerpoint/2010/main" val="333904458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15EA7E-240E-F1A8-7710-B45A2FC4971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83B39495-2F1D-BAA7-63E9-957A9121F9D5}"/>
              </a:ext>
            </a:extLst>
          </p:cNvPr>
          <p:cNvSpPr txBox="1"/>
          <p:nvPr/>
        </p:nvSpPr>
        <p:spPr>
          <a:xfrm>
            <a:off x="787745" y="720462"/>
            <a:ext cx="6098058" cy="4401205"/>
          </a:xfrm>
          <a:prstGeom prst="rect">
            <a:avLst/>
          </a:prstGeom>
          <a:noFill/>
        </p:spPr>
        <p:txBody>
          <a:bodyPr wrap="square">
            <a:spAutoFit/>
          </a:bodyPr>
          <a:lstStyle/>
          <a:p>
            <a:r>
              <a:rPr lang="en-US" sz="2800" dirty="0"/>
              <a:t>In 1765, Olaudah made a deal with his new Master: if he could raise </a:t>
            </a:r>
            <a:r>
              <a:rPr lang="en-US" sz="2800" b="1" dirty="0"/>
              <a:t>£40 </a:t>
            </a:r>
            <a:r>
              <a:rPr lang="en-US" sz="2800" dirty="0"/>
              <a:t>he could buy his own freedom. This was a lot of money. In today's money it is about £9,000.</a:t>
            </a:r>
          </a:p>
          <a:p>
            <a:endParaRPr lang="en-US" sz="2800" dirty="0"/>
          </a:p>
          <a:p>
            <a:r>
              <a:rPr lang="en-US" sz="2800" dirty="0"/>
              <a:t>The Master agreed £40 because it is what he paid for Olaudah and he believed it would take many years for Olaudah to make that amount of money.</a:t>
            </a:r>
            <a:endParaRPr lang="en-GB" sz="2800" dirty="0"/>
          </a:p>
        </p:txBody>
      </p:sp>
      <p:sp>
        <p:nvSpPr>
          <p:cNvPr id="9" name="TextBox 8">
            <a:extLst>
              <a:ext uri="{FF2B5EF4-FFF2-40B4-BE49-F238E27FC236}">
                <a16:creationId xmlns:a16="http://schemas.microsoft.com/office/drawing/2014/main" id="{485D01C0-647F-E137-9864-AC80A6CD1011}"/>
              </a:ext>
            </a:extLst>
          </p:cNvPr>
          <p:cNvSpPr txBox="1"/>
          <p:nvPr/>
        </p:nvSpPr>
        <p:spPr>
          <a:xfrm>
            <a:off x="1146088" y="5220521"/>
            <a:ext cx="10135629" cy="1323439"/>
          </a:xfrm>
          <a:prstGeom prst="rect">
            <a:avLst/>
          </a:prstGeom>
          <a:noFill/>
        </p:spPr>
        <p:txBody>
          <a:bodyPr wrap="square">
            <a:spAutoFit/>
          </a:bodyPr>
          <a:lstStyle/>
          <a:p>
            <a:pPr algn="ctr"/>
            <a:r>
              <a:rPr lang="en-US" sz="4000" dirty="0"/>
              <a:t>Olaudah managed to buy his freedom. </a:t>
            </a:r>
          </a:p>
          <a:p>
            <a:pPr algn="ctr"/>
            <a:r>
              <a:rPr lang="en-US" sz="4000" b="1" dirty="0"/>
              <a:t>It only took him 1 year.</a:t>
            </a:r>
            <a:endParaRPr lang="en-GB" sz="4000" b="1" dirty="0"/>
          </a:p>
        </p:txBody>
      </p:sp>
      <p:pic>
        <p:nvPicPr>
          <p:cNvPr id="11" name="Picture 10">
            <a:extLst>
              <a:ext uri="{FF2B5EF4-FFF2-40B4-BE49-F238E27FC236}">
                <a16:creationId xmlns:a16="http://schemas.microsoft.com/office/drawing/2014/main" id="{E0A2F0A3-541B-86F3-D33E-184B93D97591}"/>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885803" y="1009416"/>
            <a:ext cx="4558939" cy="2774452"/>
          </a:xfrm>
          <a:prstGeom prst="rect">
            <a:avLst/>
          </a:prstGeom>
        </p:spPr>
      </p:pic>
      <p:sp>
        <p:nvSpPr>
          <p:cNvPr id="13" name="TextBox 12">
            <a:extLst>
              <a:ext uri="{FF2B5EF4-FFF2-40B4-BE49-F238E27FC236}">
                <a16:creationId xmlns:a16="http://schemas.microsoft.com/office/drawing/2014/main" id="{473DCB45-06E4-B838-FF33-07109E9CE88D}"/>
              </a:ext>
            </a:extLst>
          </p:cNvPr>
          <p:cNvSpPr txBox="1"/>
          <p:nvPr/>
        </p:nvSpPr>
        <p:spPr>
          <a:xfrm>
            <a:off x="7025518" y="3783868"/>
            <a:ext cx="4256199" cy="261610"/>
          </a:xfrm>
          <a:prstGeom prst="rect">
            <a:avLst/>
          </a:prstGeom>
          <a:noFill/>
        </p:spPr>
        <p:txBody>
          <a:bodyPr wrap="square">
            <a:spAutoFit/>
          </a:bodyPr>
          <a:lstStyle/>
          <a:p>
            <a:r>
              <a:rPr lang="en-US" sz="1100" b="0" i="0" dirty="0">
                <a:effectLst/>
              </a:rPr>
              <a:t>1759 10 pound note © Governor and Company of the Bank of England</a:t>
            </a:r>
            <a:endParaRPr lang="en-GB" sz="1100" dirty="0"/>
          </a:p>
        </p:txBody>
      </p:sp>
    </p:spTree>
    <p:extLst>
      <p:ext uri="{BB962C8B-B14F-4D97-AF65-F5344CB8AC3E}">
        <p14:creationId xmlns:p14="http://schemas.microsoft.com/office/powerpoint/2010/main" val="12269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57245-E942-9FC1-EA99-0F3CDCFB384F}"/>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79C494A-CE6D-D322-D5D1-22593E233D2E}"/>
              </a:ext>
            </a:extLst>
          </p:cNvPr>
          <p:cNvSpPr txBox="1"/>
          <p:nvPr/>
        </p:nvSpPr>
        <p:spPr>
          <a:xfrm>
            <a:off x="713602" y="535630"/>
            <a:ext cx="10778181" cy="523220"/>
          </a:xfrm>
          <a:prstGeom prst="rect">
            <a:avLst/>
          </a:prstGeom>
          <a:noFill/>
        </p:spPr>
        <p:txBody>
          <a:bodyPr wrap="square">
            <a:spAutoFit/>
          </a:bodyPr>
          <a:lstStyle/>
          <a:p>
            <a:r>
              <a:rPr lang="en-US" sz="2800" dirty="0"/>
              <a:t>These are Olaudah's words about how he felt after buying his freedom:</a:t>
            </a:r>
            <a:endParaRPr lang="en-GB" sz="2800" dirty="0"/>
          </a:p>
        </p:txBody>
      </p:sp>
      <p:sp>
        <p:nvSpPr>
          <p:cNvPr id="9" name="TextBox 8">
            <a:extLst>
              <a:ext uri="{FF2B5EF4-FFF2-40B4-BE49-F238E27FC236}">
                <a16:creationId xmlns:a16="http://schemas.microsoft.com/office/drawing/2014/main" id="{98B6528A-F4B7-83A4-73E8-ABEEB2B72B4B}"/>
              </a:ext>
            </a:extLst>
          </p:cNvPr>
          <p:cNvSpPr txBox="1"/>
          <p:nvPr/>
        </p:nvSpPr>
        <p:spPr>
          <a:xfrm>
            <a:off x="815546" y="1166842"/>
            <a:ext cx="10452270" cy="4524315"/>
          </a:xfrm>
          <a:prstGeom prst="rect">
            <a:avLst/>
          </a:prstGeom>
          <a:noFill/>
        </p:spPr>
        <p:txBody>
          <a:bodyPr wrap="square">
            <a:spAutoFit/>
          </a:bodyPr>
          <a:lstStyle/>
          <a:p>
            <a:r>
              <a:rPr lang="en-US" sz="3200" i="1" dirty="0"/>
              <a:t>"My feet scarcely touched the ground, for they were </a:t>
            </a:r>
            <a:r>
              <a:rPr lang="en-US" sz="3200" b="1" i="1" dirty="0"/>
              <a:t>winged with joy</a:t>
            </a:r>
            <a:r>
              <a:rPr lang="en-US" sz="3200" i="1" dirty="0"/>
              <a:t>...</a:t>
            </a:r>
          </a:p>
          <a:p>
            <a:endParaRPr lang="en-US" sz="3200" i="1" dirty="0"/>
          </a:p>
          <a:p>
            <a:r>
              <a:rPr lang="en-US" sz="3200" i="1" dirty="0"/>
              <a:t>Every one I met I told of my </a:t>
            </a:r>
            <a:r>
              <a:rPr lang="en-US" sz="3200" b="1" i="1" dirty="0"/>
              <a:t>happiness</a:t>
            </a:r>
            <a:r>
              <a:rPr lang="en-US" sz="3200" i="1" dirty="0"/>
              <a:t>, and blazed about the virtue of my amiable master and captain...</a:t>
            </a:r>
          </a:p>
          <a:p>
            <a:endParaRPr lang="en-US" sz="3200" i="1" dirty="0"/>
          </a:p>
          <a:p>
            <a:r>
              <a:rPr lang="en-US" sz="3200" i="1" dirty="0"/>
              <a:t>... before night, I who had been a slave in the morning, trembling at the will of another, was </a:t>
            </a:r>
            <a:r>
              <a:rPr lang="en-US" sz="3200" b="1" i="1" dirty="0"/>
              <a:t>become my own master</a:t>
            </a:r>
            <a:r>
              <a:rPr lang="en-US" sz="3200" i="1" dirty="0"/>
              <a:t>, and </a:t>
            </a:r>
            <a:r>
              <a:rPr lang="en-US" sz="3200" b="1" i="1" dirty="0"/>
              <a:t>completely free</a:t>
            </a:r>
            <a:r>
              <a:rPr lang="en-US" sz="3200" i="1" dirty="0"/>
              <a:t>."</a:t>
            </a:r>
            <a:endParaRPr lang="en-GB" sz="3200" i="1" dirty="0"/>
          </a:p>
        </p:txBody>
      </p:sp>
      <p:sp>
        <p:nvSpPr>
          <p:cNvPr id="13" name="TextBox 12">
            <a:extLst>
              <a:ext uri="{FF2B5EF4-FFF2-40B4-BE49-F238E27FC236}">
                <a16:creationId xmlns:a16="http://schemas.microsoft.com/office/drawing/2014/main" id="{9F04ADCE-AB8A-4E66-20E6-C59D58B42564}"/>
              </a:ext>
            </a:extLst>
          </p:cNvPr>
          <p:cNvSpPr txBox="1"/>
          <p:nvPr/>
        </p:nvSpPr>
        <p:spPr>
          <a:xfrm>
            <a:off x="2203363" y="5806198"/>
            <a:ext cx="7676635" cy="646331"/>
          </a:xfrm>
          <a:prstGeom prst="rect">
            <a:avLst/>
          </a:prstGeom>
          <a:noFill/>
        </p:spPr>
        <p:txBody>
          <a:bodyPr wrap="square">
            <a:spAutoFit/>
          </a:bodyPr>
          <a:lstStyle/>
          <a:p>
            <a:pPr algn="ctr"/>
            <a:r>
              <a:rPr lang="en-US" sz="3600" dirty="0"/>
              <a:t>He had been a slave for 10 years.</a:t>
            </a:r>
            <a:endParaRPr lang="en-GB" sz="3600" dirty="0"/>
          </a:p>
        </p:txBody>
      </p:sp>
    </p:spTree>
    <p:extLst>
      <p:ext uri="{BB962C8B-B14F-4D97-AF65-F5344CB8AC3E}">
        <p14:creationId xmlns:p14="http://schemas.microsoft.com/office/powerpoint/2010/main" val="43694618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B5AD48-6398-6C33-6BD1-6FA5F4731E3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25CF148-8EAD-0663-7A4E-A45C7B1456DB}"/>
              </a:ext>
            </a:extLst>
          </p:cNvPr>
          <p:cNvPicPr>
            <a:picLocks noChangeAspect="1"/>
          </p:cNvPicPr>
          <p:nvPr/>
        </p:nvPicPr>
        <p:blipFill>
          <a:blip r:embed="rId2"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1148506" y="1018729"/>
            <a:ext cx="9894988" cy="5499964"/>
          </a:xfrm>
          <a:prstGeom prst="rect">
            <a:avLst/>
          </a:prstGeom>
        </p:spPr>
      </p:pic>
      <p:cxnSp>
        <p:nvCxnSpPr>
          <p:cNvPr id="5" name="Straight Arrow Connector 4">
            <a:extLst>
              <a:ext uri="{FF2B5EF4-FFF2-40B4-BE49-F238E27FC236}">
                <a16:creationId xmlns:a16="http://schemas.microsoft.com/office/drawing/2014/main" id="{7980BDE9-B591-DD29-1192-4D17E105AF1F}"/>
              </a:ext>
            </a:extLst>
          </p:cNvPr>
          <p:cNvCxnSpPr/>
          <p:nvPr/>
        </p:nvCxnSpPr>
        <p:spPr>
          <a:xfrm flipH="1" flipV="1">
            <a:off x="3941805" y="3188043"/>
            <a:ext cx="1717590" cy="240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6F27E79E-C4BE-B8B0-7CD2-EC5DA8B86D77}"/>
              </a:ext>
            </a:extLst>
          </p:cNvPr>
          <p:cNvCxnSpPr>
            <a:cxnSpLocks/>
          </p:cNvCxnSpPr>
          <p:nvPr/>
        </p:nvCxnSpPr>
        <p:spPr>
          <a:xfrm flipH="1" flipV="1">
            <a:off x="3645243" y="2570205"/>
            <a:ext cx="210065" cy="617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A3868FB-EE88-5F2F-19DC-F2B7062FA9C8}"/>
              </a:ext>
            </a:extLst>
          </p:cNvPr>
          <p:cNvSpPr txBox="1"/>
          <p:nvPr/>
        </p:nvSpPr>
        <p:spPr>
          <a:xfrm>
            <a:off x="5650821" y="1915983"/>
            <a:ext cx="1084283" cy="369332"/>
          </a:xfrm>
          <a:prstGeom prst="rect">
            <a:avLst/>
          </a:prstGeom>
          <a:noFill/>
        </p:spPr>
        <p:txBody>
          <a:bodyPr wrap="square" rtlCol="0">
            <a:spAutoFit/>
          </a:bodyPr>
          <a:lstStyle/>
          <a:p>
            <a:r>
              <a:rPr lang="en-GB" dirty="0"/>
              <a:t>Britain</a:t>
            </a:r>
          </a:p>
        </p:txBody>
      </p:sp>
      <p:sp>
        <p:nvSpPr>
          <p:cNvPr id="16" name="TextBox 15">
            <a:extLst>
              <a:ext uri="{FF2B5EF4-FFF2-40B4-BE49-F238E27FC236}">
                <a16:creationId xmlns:a16="http://schemas.microsoft.com/office/drawing/2014/main" id="{E93EF649-245C-A05A-A1E7-428DF8C25C9C}"/>
              </a:ext>
            </a:extLst>
          </p:cNvPr>
          <p:cNvSpPr txBox="1"/>
          <p:nvPr/>
        </p:nvSpPr>
        <p:spPr>
          <a:xfrm>
            <a:off x="701245" y="557407"/>
            <a:ext cx="6098058" cy="461665"/>
          </a:xfrm>
          <a:prstGeom prst="rect">
            <a:avLst/>
          </a:prstGeom>
          <a:noFill/>
        </p:spPr>
        <p:txBody>
          <a:bodyPr wrap="square">
            <a:spAutoFit/>
          </a:bodyPr>
          <a:lstStyle/>
          <a:p>
            <a:r>
              <a:rPr lang="en-US" sz="2400" b="1" u="sng" dirty="0"/>
              <a:t>Olaudah’s journey so far: 1766</a:t>
            </a:r>
            <a:endParaRPr lang="en-GB" sz="2400" b="1" u="sng" dirty="0"/>
          </a:p>
        </p:txBody>
      </p:sp>
      <p:cxnSp>
        <p:nvCxnSpPr>
          <p:cNvPr id="4" name="Straight Arrow Connector 3">
            <a:extLst>
              <a:ext uri="{FF2B5EF4-FFF2-40B4-BE49-F238E27FC236}">
                <a16:creationId xmlns:a16="http://schemas.microsoft.com/office/drawing/2014/main" id="{E8C8BD92-4AB3-BE4B-1B9E-50C808070F99}"/>
              </a:ext>
            </a:extLst>
          </p:cNvPr>
          <p:cNvCxnSpPr/>
          <p:nvPr/>
        </p:nvCxnSpPr>
        <p:spPr>
          <a:xfrm flipV="1">
            <a:off x="3750274" y="2100649"/>
            <a:ext cx="1909121" cy="46955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6" name="Straight Arrow Connector 5">
            <a:extLst>
              <a:ext uri="{FF2B5EF4-FFF2-40B4-BE49-F238E27FC236}">
                <a16:creationId xmlns:a16="http://schemas.microsoft.com/office/drawing/2014/main" id="{306B8A5D-37F5-DDCC-AC6E-0F5FD7842B64}"/>
              </a:ext>
            </a:extLst>
          </p:cNvPr>
          <p:cNvCxnSpPr>
            <a:cxnSpLocks/>
          </p:cNvCxnSpPr>
          <p:nvPr/>
        </p:nvCxnSpPr>
        <p:spPr>
          <a:xfrm flipH="1">
            <a:off x="4127157" y="2009770"/>
            <a:ext cx="1465640" cy="9087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5183841B-B30F-479B-A225-C75F70F7CD63}"/>
              </a:ext>
            </a:extLst>
          </p:cNvPr>
          <p:cNvCxnSpPr>
            <a:cxnSpLocks/>
          </p:cNvCxnSpPr>
          <p:nvPr/>
        </p:nvCxnSpPr>
        <p:spPr>
          <a:xfrm>
            <a:off x="4220095" y="1964331"/>
            <a:ext cx="1430726"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 name="Straight Arrow Connector 1">
            <a:extLst>
              <a:ext uri="{FF2B5EF4-FFF2-40B4-BE49-F238E27FC236}">
                <a16:creationId xmlns:a16="http://schemas.microsoft.com/office/drawing/2014/main" id="{1E7C5AEC-6114-C495-8378-29682625F930}"/>
              </a:ext>
            </a:extLst>
          </p:cNvPr>
          <p:cNvCxnSpPr>
            <a:cxnSpLocks/>
            <a:stCxn id="11" idx="1"/>
          </p:cNvCxnSpPr>
          <p:nvPr/>
        </p:nvCxnSpPr>
        <p:spPr>
          <a:xfrm flipH="1">
            <a:off x="3960339" y="2100649"/>
            <a:ext cx="1690482" cy="959019"/>
          </a:xfrm>
          <a:prstGeom prst="straightConnector1">
            <a:avLst/>
          </a:prstGeom>
          <a:ln w="57150">
            <a:tailEnd type="triangle"/>
          </a:ln>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CF8E99B6-829D-FC14-3276-A686241D5632}"/>
              </a:ext>
            </a:extLst>
          </p:cNvPr>
          <p:cNvSpPr txBox="1"/>
          <p:nvPr/>
        </p:nvSpPr>
        <p:spPr>
          <a:xfrm>
            <a:off x="2560937" y="3011319"/>
            <a:ext cx="1399402" cy="369332"/>
          </a:xfrm>
          <a:prstGeom prst="rect">
            <a:avLst/>
          </a:prstGeom>
          <a:noFill/>
        </p:spPr>
        <p:txBody>
          <a:bodyPr wrap="square">
            <a:spAutoFit/>
          </a:bodyPr>
          <a:lstStyle/>
          <a:p>
            <a:r>
              <a:rPr lang="en-US" sz="1800" dirty="0"/>
              <a:t>Montserrat</a:t>
            </a:r>
            <a:endParaRPr lang="en-GB" dirty="0"/>
          </a:p>
        </p:txBody>
      </p:sp>
    </p:spTree>
    <p:extLst>
      <p:ext uri="{BB962C8B-B14F-4D97-AF65-F5344CB8AC3E}">
        <p14:creationId xmlns:p14="http://schemas.microsoft.com/office/powerpoint/2010/main" val="6081629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96335-F971-2607-BE47-9C08C84AC857}"/>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E12F5BA-6EDC-9838-EE5E-9E5B1C7380FB}"/>
              </a:ext>
            </a:extLst>
          </p:cNvPr>
          <p:cNvSpPr txBox="1"/>
          <p:nvPr/>
        </p:nvSpPr>
        <p:spPr>
          <a:xfrm>
            <a:off x="711200" y="612844"/>
            <a:ext cx="10914743" cy="5632311"/>
          </a:xfrm>
          <a:prstGeom prst="rect">
            <a:avLst/>
          </a:prstGeom>
          <a:noFill/>
        </p:spPr>
        <p:txBody>
          <a:bodyPr wrap="square">
            <a:spAutoFit/>
          </a:bodyPr>
          <a:lstStyle/>
          <a:p>
            <a:pPr algn="ctr"/>
            <a:r>
              <a:rPr lang="en-US" sz="4000" dirty="0"/>
              <a:t>Olaudah was now a </a:t>
            </a:r>
            <a:r>
              <a:rPr lang="en-US" sz="4000" b="1" dirty="0"/>
              <a:t>free man</a:t>
            </a:r>
            <a:r>
              <a:rPr lang="en-US" sz="4000" dirty="0"/>
              <a:t>.</a:t>
            </a:r>
          </a:p>
          <a:p>
            <a:pPr algn="ctr"/>
            <a:endParaRPr lang="en-US" sz="4000" dirty="0"/>
          </a:p>
          <a:p>
            <a:pPr algn="ctr"/>
            <a:r>
              <a:rPr lang="en-US" sz="4000" dirty="0"/>
              <a:t>He travelled back to </a:t>
            </a:r>
            <a:r>
              <a:rPr lang="en-US" sz="4000" b="1" dirty="0"/>
              <a:t>England</a:t>
            </a:r>
            <a:r>
              <a:rPr lang="en-US" sz="4000" dirty="0"/>
              <a:t> but continued to work aboard ships where he could travel to new places.</a:t>
            </a:r>
          </a:p>
          <a:p>
            <a:pPr algn="ctr"/>
            <a:endParaRPr lang="en-US" sz="4000" dirty="0"/>
          </a:p>
          <a:p>
            <a:pPr algn="ctr"/>
            <a:r>
              <a:rPr lang="en-US" sz="4000" dirty="0"/>
              <a:t>He went to other islands in the </a:t>
            </a:r>
            <a:r>
              <a:rPr lang="en-US" sz="4000" b="1" dirty="0"/>
              <a:t>Caribbean</a:t>
            </a:r>
            <a:r>
              <a:rPr lang="en-US" sz="4000" dirty="0"/>
              <a:t> and even to the </a:t>
            </a:r>
            <a:r>
              <a:rPr lang="en-US" sz="4000" b="1" dirty="0"/>
              <a:t>Mediterranean</a:t>
            </a:r>
            <a:r>
              <a:rPr lang="en-US" sz="4000" dirty="0"/>
              <a:t>.</a:t>
            </a:r>
          </a:p>
          <a:p>
            <a:pPr algn="ctr"/>
            <a:r>
              <a:rPr lang="en-US" sz="4000" dirty="0"/>
              <a:t>In 1773, Olaudah took part in an expedition to find a new route to Asia by going across the </a:t>
            </a:r>
            <a:r>
              <a:rPr lang="en-US" sz="4000" b="1" dirty="0"/>
              <a:t>North Pole</a:t>
            </a:r>
            <a:r>
              <a:rPr lang="en-US" sz="4000" dirty="0"/>
              <a:t>.</a:t>
            </a:r>
            <a:endParaRPr lang="en-GB" sz="4000" dirty="0"/>
          </a:p>
        </p:txBody>
      </p:sp>
    </p:spTree>
    <p:extLst>
      <p:ext uri="{BB962C8B-B14F-4D97-AF65-F5344CB8AC3E}">
        <p14:creationId xmlns:p14="http://schemas.microsoft.com/office/powerpoint/2010/main" val="34784231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B63939-20C5-7FC1-9146-29DE733434C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1847007-78B5-4B38-D78C-8B3D1092DCD4}"/>
              </a:ext>
            </a:extLst>
          </p:cNvPr>
          <p:cNvPicPr>
            <a:picLocks noChangeAspect="1"/>
          </p:cNvPicPr>
          <p:nvPr/>
        </p:nvPicPr>
        <p:blipFill>
          <a:blip r:embed="rId2" cstate="email">
            <a:clrChange>
              <a:clrFrom>
                <a:srgbClr val="000000"/>
              </a:clrFrom>
              <a:clrTo>
                <a:srgbClr val="000000">
                  <a:alpha val="0"/>
                </a:srgbClr>
              </a:clrTo>
            </a:clrChange>
            <a:extLst>
              <a:ext uri="{28A0092B-C50C-407E-A947-70E740481C1C}">
                <a14:useLocalDpi xmlns:a14="http://schemas.microsoft.com/office/drawing/2010/main"/>
              </a:ext>
            </a:extLst>
          </a:blip>
          <a:stretch>
            <a:fillRect/>
          </a:stretch>
        </p:blipFill>
        <p:spPr>
          <a:xfrm>
            <a:off x="1148506" y="1018729"/>
            <a:ext cx="9894988" cy="5499964"/>
          </a:xfrm>
          <a:prstGeom prst="rect">
            <a:avLst/>
          </a:prstGeom>
        </p:spPr>
      </p:pic>
      <p:cxnSp>
        <p:nvCxnSpPr>
          <p:cNvPr id="5" name="Straight Arrow Connector 4">
            <a:extLst>
              <a:ext uri="{FF2B5EF4-FFF2-40B4-BE49-F238E27FC236}">
                <a16:creationId xmlns:a16="http://schemas.microsoft.com/office/drawing/2014/main" id="{34E6E979-0C5B-E8E2-5FF8-EDE75398E673}"/>
              </a:ext>
            </a:extLst>
          </p:cNvPr>
          <p:cNvCxnSpPr/>
          <p:nvPr/>
        </p:nvCxnSpPr>
        <p:spPr>
          <a:xfrm flipH="1" flipV="1">
            <a:off x="3941805" y="3188043"/>
            <a:ext cx="1717590" cy="2409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DB1E1E8D-D606-920A-1216-E1A28C01EC53}"/>
              </a:ext>
            </a:extLst>
          </p:cNvPr>
          <p:cNvCxnSpPr>
            <a:cxnSpLocks/>
          </p:cNvCxnSpPr>
          <p:nvPr/>
        </p:nvCxnSpPr>
        <p:spPr>
          <a:xfrm flipH="1" flipV="1">
            <a:off x="3645243" y="2570205"/>
            <a:ext cx="210065" cy="6178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B6CCF1FA-F75E-117F-C828-1F9083CB77A4}"/>
              </a:ext>
            </a:extLst>
          </p:cNvPr>
          <p:cNvSpPr txBox="1"/>
          <p:nvPr/>
        </p:nvSpPr>
        <p:spPr>
          <a:xfrm>
            <a:off x="5650821" y="1915983"/>
            <a:ext cx="1084283" cy="369332"/>
          </a:xfrm>
          <a:prstGeom prst="rect">
            <a:avLst/>
          </a:prstGeom>
          <a:noFill/>
        </p:spPr>
        <p:txBody>
          <a:bodyPr wrap="square" rtlCol="0">
            <a:spAutoFit/>
          </a:bodyPr>
          <a:lstStyle/>
          <a:p>
            <a:r>
              <a:rPr lang="en-GB" dirty="0"/>
              <a:t>Britain</a:t>
            </a:r>
          </a:p>
        </p:txBody>
      </p:sp>
      <p:sp>
        <p:nvSpPr>
          <p:cNvPr id="16" name="TextBox 15">
            <a:extLst>
              <a:ext uri="{FF2B5EF4-FFF2-40B4-BE49-F238E27FC236}">
                <a16:creationId xmlns:a16="http://schemas.microsoft.com/office/drawing/2014/main" id="{67EA9B03-CDCF-1049-75EC-BB414FAEA76B}"/>
              </a:ext>
            </a:extLst>
          </p:cNvPr>
          <p:cNvSpPr txBox="1"/>
          <p:nvPr/>
        </p:nvSpPr>
        <p:spPr>
          <a:xfrm>
            <a:off x="701245" y="557407"/>
            <a:ext cx="6098058" cy="461665"/>
          </a:xfrm>
          <a:prstGeom prst="rect">
            <a:avLst/>
          </a:prstGeom>
          <a:noFill/>
        </p:spPr>
        <p:txBody>
          <a:bodyPr wrap="square">
            <a:spAutoFit/>
          </a:bodyPr>
          <a:lstStyle/>
          <a:p>
            <a:r>
              <a:rPr lang="en-US" sz="2400" b="1" u="sng" dirty="0"/>
              <a:t>Olaudah’s journey so far: 1773</a:t>
            </a:r>
            <a:endParaRPr lang="en-GB" sz="2400" b="1" u="sng" dirty="0"/>
          </a:p>
        </p:txBody>
      </p:sp>
      <p:cxnSp>
        <p:nvCxnSpPr>
          <p:cNvPr id="4" name="Straight Arrow Connector 3">
            <a:extLst>
              <a:ext uri="{FF2B5EF4-FFF2-40B4-BE49-F238E27FC236}">
                <a16:creationId xmlns:a16="http://schemas.microsoft.com/office/drawing/2014/main" id="{F97BDCF5-0F9A-98CA-11ED-BDCB0C5B0A48}"/>
              </a:ext>
            </a:extLst>
          </p:cNvPr>
          <p:cNvCxnSpPr/>
          <p:nvPr/>
        </p:nvCxnSpPr>
        <p:spPr>
          <a:xfrm flipV="1">
            <a:off x="3750274" y="2100649"/>
            <a:ext cx="1909121" cy="469556"/>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6" name="Straight Arrow Connector 5">
            <a:extLst>
              <a:ext uri="{FF2B5EF4-FFF2-40B4-BE49-F238E27FC236}">
                <a16:creationId xmlns:a16="http://schemas.microsoft.com/office/drawing/2014/main" id="{365A2DB2-0CDF-36FD-4552-4E69EC13063D}"/>
              </a:ext>
            </a:extLst>
          </p:cNvPr>
          <p:cNvCxnSpPr>
            <a:cxnSpLocks/>
          </p:cNvCxnSpPr>
          <p:nvPr/>
        </p:nvCxnSpPr>
        <p:spPr>
          <a:xfrm flipH="1">
            <a:off x="4127157" y="2009770"/>
            <a:ext cx="1465640" cy="90879"/>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4" name="Straight Arrow Connector 13">
            <a:extLst>
              <a:ext uri="{FF2B5EF4-FFF2-40B4-BE49-F238E27FC236}">
                <a16:creationId xmlns:a16="http://schemas.microsoft.com/office/drawing/2014/main" id="{AE7B52D3-A1CA-381C-9076-CA0334505C1C}"/>
              </a:ext>
            </a:extLst>
          </p:cNvPr>
          <p:cNvCxnSpPr>
            <a:cxnSpLocks/>
          </p:cNvCxnSpPr>
          <p:nvPr/>
        </p:nvCxnSpPr>
        <p:spPr>
          <a:xfrm>
            <a:off x="4220095" y="1964331"/>
            <a:ext cx="1430726" cy="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2" name="Straight Arrow Connector 1">
            <a:extLst>
              <a:ext uri="{FF2B5EF4-FFF2-40B4-BE49-F238E27FC236}">
                <a16:creationId xmlns:a16="http://schemas.microsoft.com/office/drawing/2014/main" id="{DE6BBAF1-D695-B669-7DB8-E2608842D9DF}"/>
              </a:ext>
            </a:extLst>
          </p:cNvPr>
          <p:cNvCxnSpPr>
            <a:cxnSpLocks/>
            <a:stCxn id="11" idx="1"/>
          </p:cNvCxnSpPr>
          <p:nvPr/>
        </p:nvCxnSpPr>
        <p:spPr>
          <a:xfrm flipH="1">
            <a:off x="3960339" y="2100649"/>
            <a:ext cx="1690482" cy="959019"/>
          </a:xfrm>
          <a:prstGeom prst="straightConnector1">
            <a:avLst/>
          </a:prstGeom>
          <a:ln>
            <a:tailEnd type="triangle"/>
          </a:ln>
        </p:spPr>
        <p:style>
          <a:lnRef idx="1">
            <a:schemeClr val="accent4"/>
          </a:lnRef>
          <a:fillRef idx="0">
            <a:schemeClr val="accent4"/>
          </a:fillRef>
          <a:effectRef idx="0">
            <a:schemeClr val="accent4"/>
          </a:effectRef>
          <a:fontRef idx="minor">
            <a:schemeClr val="tx1"/>
          </a:fontRef>
        </p:style>
      </p:cxnSp>
      <p:sp>
        <p:nvSpPr>
          <p:cNvPr id="13" name="TextBox 12">
            <a:extLst>
              <a:ext uri="{FF2B5EF4-FFF2-40B4-BE49-F238E27FC236}">
                <a16:creationId xmlns:a16="http://schemas.microsoft.com/office/drawing/2014/main" id="{08292C2B-DF88-A8E9-798B-57B06157FEC8}"/>
              </a:ext>
            </a:extLst>
          </p:cNvPr>
          <p:cNvSpPr txBox="1"/>
          <p:nvPr/>
        </p:nvSpPr>
        <p:spPr>
          <a:xfrm>
            <a:off x="6735104" y="2395492"/>
            <a:ext cx="1690482" cy="369332"/>
          </a:xfrm>
          <a:prstGeom prst="rect">
            <a:avLst/>
          </a:prstGeom>
          <a:noFill/>
        </p:spPr>
        <p:txBody>
          <a:bodyPr wrap="square">
            <a:spAutoFit/>
          </a:bodyPr>
          <a:lstStyle/>
          <a:p>
            <a:r>
              <a:rPr lang="en-US" sz="1800" dirty="0"/>
              <a:t>Mediterranean</a:t>
            </a:r>
            <a:endParaRPr lang="en-GB" dirty="0"/>
          </a:p>
        </p:txBody>
      </p:sp>
      <p:sp>
        <p:nvSpPr>
          <p:cNvPr id="8" name="TextBox 7">
            <a:extLst>
              <a:ext uri="{FF2B5EF4-FFF2-40B4-BE49-F238E27FC236}">
                <a16:creationId xmlns:a16="http://schemas.microsoft.com/office/drawing/2014/main" id="{375382F4-2962-2C19-F984-F27F6424437F}"/>
              </a:ext>
            </a:extLst>
          </p:cNvPr>
          <p:cNvSpPr txBox="1"/>
          <p:nvPr/>
        </p:nvSpPr>
        <p:spPr>
          <a:xfrm>
            <a:off x="5399441" y="937703"/>
            <a:ext cx="1084283" cy="369332"/>
          </a:xfrm>
          <a:prstGeom prst="rect">
            <a:avLst/>
          </a:prstGeom>
          <a:noFill/>
        </p:spPr>
        <p:txBody>
          <a:bodyPr wrap="square" rtlCol="0">
            <a:spAutoFit/>
          </a:bodyPr>
          <a:lstStyle/>
          <a:p>
            <a:r>
              <a:rPr lang="en-GB" dirty="0"/>
              <a:t>Arctic</a:t>
            </a:r>
          </a:p>
        </p:txBody>
      </p:sp>
      <p:cxnSp>
        <p:nvCxnSpPr>
          <p:cNvPr id="10" name="Straight Arrow Connector 9">
            <a:extLst>
              <a:ext uri="{FF2B5EF4-FFF2-40B4-BE49-F238E27FC236}">
                <a16:creationId xmlns:a16="http://schemas.microsoft.com/office/drawing/2014/main" id="{D2E8D00A-9AA2-917B-4B95-457F5C82B7AA}"/>
              </a:ext>
            </a:extLst>
          </p:cNvPr>
          <p:cNvCxnSpPr/>
          <p:nvPr/>
        </p:nvCxnSpPr>
        <p:spPr>
          <a:xfrm>
            <a:off x="5650821" y="2100649"/>
            <a:ext cx="706436" cy="479509"/>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09D8CF3-522E-3E5A-1596-5125A45B817F}"/>
              </a:ext>
            </a:extLst>
          </p:cNvPr>
          <p:cNvCxnSpPr>
            <a:cxnSpLocks/>
          </p:cNvCxnSpPr>
          <p:nvPr/>
        </p:nvCxnSpPr>
        <p:spPr>
          <a:xfrm flipH="1" flipV="1">
            <a:off x="5592797" y="1274666"/>
            <a:ext cx="66598" cy="735104"/>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8186AE8-ED60-E4EB-455D-E31147B85821}"/>
              </a:ext>
            </a:extLst>
          </p:cNvPr>
          <p:cNvCxnSpPr>
            <a:cxnSpLocks/>
          </p:cNvCxnSpPr>
          <p:nvPr/>
        </p:nvCxnSpPr>
        <p:spPr>
          <a:xfrm flipH="1">
            <a:off x="3913332" y="2136439"/>
            <a:ext cx="1602910" cy="864029"/>
          </a:xfrm>
          <a:prstGeom prst="straightConnector1">
            <a:avLst/>
          </a:prstGeom>
          <a:ln w="57150">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62357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9BAD7-AC8E-4C8F-C031-8300C3D901AB}"/>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F3A65E6-AEFD-3CA1-E75A-55366EA1B9DB}"/>
              </a:ext>
            </a:extLst>
          </p:cNvPr>
          <p:cNvSpPr txBox="1"/>
          <p:nvPr/>
        </p:nvSpPr>
        <p:spPr>
          <a:xfrm>
            <a:off x="725714" y="574879"/>
            <a:ext cx="4862286" cy="5693866"/>
          </a:xfrm>
          <a:prstGeom prst="rect">
            <a:avLst/>
          </a:prstGeom>
          <a:noFill/>
        </p:spPr>
        <p:txBody>
          <a:bodyPr wrap="square">
            <a:spAutoFit/>
          </a:bodyPr>
          <a:lstStyle/>
          <a:p>
            <a:r>
              <a:rPr lang="en-US" sz="2800" dirty="0"/>
              <a:t>In London, Olaudah starts to meet people who want to </a:t>
            </a:r>
            <a:r>
              <a:rPr lang="en-US" sz="2800" b="1" dirty="0"/>
              <a:t>abolish slavery </a:t>
            </a:r>
            <a:r>
              <a:rPr lang="en-US" sz="2800" dirty="0"/>
              <a:t>(make it illegal).</a:t>
            </a:r>
          </a:p>
          <a:p>
            <a:endParaRPr lang="en-US" sz="2800" dirty="0"/>
          </a:p>
          <a:p>
            <a:r>
              <a:rPr lang="en-US" sz="2800" dirty="0"/>
              <a:t>Olaudah wanted to help and became an </a:t>
            </a:r>
            <a:r>
              <a:rPr lang="en-US" sz="2800" b="1" dirty="0"/>
              <a:t>abolitionist</a:t>
            </a:r>
            <a:r>
              <a:rPr lang="en-US" sz="2800" dirty="0"/>
              <a:t>, a person who wants slavery to end.</a:t>
            </a:r>
          </a:p>
          <a:p>
            <a:endParaRPr lang="en-US" sz="2800" dirty="0"/>
          </a:p>
          <a:p>
            <a:r>
              <a:rPr lang="en-US" sz="2800" dirty="0"/>
              <a:t>To help the cause, in 1789 he decided to </a:t>
            </a:r>
            <a:r>
              <a:rPr lang="en-US" sz="2800" b="1" dirty="0"/>
              <a:t>write a book </a:t>
            </a:r>
            <a:r>
              <a:rPr lang="en-US" sz="2800" dirty="0"/>
              <a:t>about his life and what had happened to him.</a:t>
            </a:r>
          </a:p>
        </p:txBody>
      </p:sp>
      <p:pic>
        <p:nvPicPr>
          <p:cNvPr id="12" name="Picture 2">
            <a:extLst>
              <a:ext uri="{FF2B5EF4-FFF2-40B4-BE49-F238E27FC236}">
                <a16:creationId xmlns:a16="http://schemas.microsoft.com/office/drawing/2014/main" id="{A7476BB9-9012-2BC2-21EA-E6CBCB5BF6C7}"/>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07425" y="718214"/>
            <a:ext cx="4569494" cy="391104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9503C28C-43DF-804F-9F88-38883BABB6DB}"/>
              </a:ext>
            </a:extLst>
          </p:cNvPr>
          <p:cNvSpPr txBox="1"/>
          <p:nvPr/>
        </p:nvSpPr>
        <p:spPr>
          <a:xfrm>
            <a:off x="6407425" y="4629257"/>
            <a:ext cx="2659792" cy="261610"/>
          </a:xfrm>
          <a:prstGeom prst="rect">
            <a:avLst/>
          </a:prstGeom>
          <a:noFill/>
        </p:spPr>
        <p:txBody>
          <a:bodyPr wrap="square">
            <a:spAutoFit/>
          </a:bodyPr>
          <a:lstStyle/>
          <a:p>
            <a:r>
              <a:rPr lang="en-GB" sz="1100" dirty="0"/>
              <a:t>© Library Company of Philadelphia</a:t>
            </a:r>
          </a:p>
        </p:txBody>
      </p:sp>
      <p:sp>
        <p:nvSpPr>
          <p:cNvPr id="17" name="TextBox 16">
            <a:extLst>
              <a:ext uri="{FF2B5EF4-FFF2-40B4-BE49-F238E27FC236}">
                <a16:creationId xmlns:a16="http://schemas.microsoft.com/office/drawing/2014/main" id="{AD925DE2-B5FD-A002-D654-ED7641CA3075}"/>
              </a:ext>
            </a:extLst>
          </p:cNvPr>
          <p:cNvSpPr txBox="1"/>
          <p:nvPr/>
        </p:nvSpPr>
        <p:spPr>
          <a:xfrm>
            <a:off x="5878286" y="4890867"/>
            <a:ext cx="6096000" cy="1569660"/>
          </a:xfrm>
          <a:prstGeom prst="rect">
            <a:avLst/>
          </a:prstGeom>
          <a:noFill/>
        </p:spPr>
        <p:txBody>
          <a:bodyPr wrap="square">
            <a:spAutoFit/>
          </a:bodyPr>
          <a:lstStyle/>
          <a:p>
            <a:r>
              <a:rPr lang="en-US" sz="2400" dirty="0"/>
              <a:t>His book was extremely popular, selling over </a:t>
            </a:r>
            <a:r>
              <a:rPr lang="en-US" sz="2400" b="1" dirty="0"/>
              <a:t>30,000 copies </a:t>
            </a:r>
            <a:r>
              <a:rPr lang="en-US" sz="2400" dirty="0"/>
              <a:t>and was translated into Dutch, German and Russian. It was even sold in America.</a:t>
            </a:r>
            <a:endParaRPr lang="en-GB" sz="2400" dirty="0"/>
          </a:p>
        </p:txBody>
      </p:sp>
    </p:spTree>
    <p:extLst>
      <p:ext uri="{BB962C8B-B14F-4D97-AF65-F5344CB8AC3E}">
        <p14:creationId xmlns:p14="http://schemas.microsoft.com/office/powerpoint/2010/main" val="4028074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37437-7732-606A-6BDD-D193B64D39B8}"/>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EBDF9D83-B1D2-DA3A-DBD6-D8EE92CB7985}"/>
              </a:ext>
            </a:extLst>
          </p:cNvPr>
          <p:cNvSpPr txBox="1"/>
          <p:nvPr/>
        </p:nvSpPr>
        <p:spPr>
          <a:xfrm>
            <a:off x="1306286" y="688538"/>
            <a:ext cx="9579428" cy="3970318"/>
          </a:xfrm>
          <a:prstGeom prst="rect">
            <a:avLst/>
          </a:prstGeom>
          <a:noFill/>
        </p:spPr>
        <p:txBody>
          <a:bodyPr wrap="square">
            <a:spAutoFit/>
          </a:bodyPr>
          <a:lstStyle/>
          <a:p>
            <a:pPr algn="ctr"/>
            <a:r>
              <a:rPr lang="en-US" sz="2800" dirty="0"/>
              <a:t>Olaudah became a popular public speaker.  He toured the whole of the UK reading from his book and promoting the abolition of slavery.</a:t>
            </a:r>
          </a:p>
          <a:p>
            <a:pPr algn="ctr"/>
            <a:endParaRPr lang="en-US" sz="2800" dirty="0"/>
          </a:p>
          <a:p>
            <a:pPr algn="ctr"/>
            <a:r>
              <a:rPr lang="en-US" sz="2800" dirty="0"/>
              <a:t>His voice was one of only a few who could explain what life was like for Africans in the slave trade.  </a:t>
            </a:r>
          </a:p>
          <a:p>
            <a:pPr algn="ctr"/>
            <a:endParaRPr lang="en-US" sz="2800" dirty="0"/>
          </a:p>
          <a:p>
            <a:pPr algn="ctr"/>
            <a:r>
              <a:rPr lang="en-US" sz="2800" dirty="0"/>
              <a:t>People listened to his story and were shocked at what had happened to him.</a:t>
            </a:r>
            <a:endParaRPr lang="en-GB" sz="2800" dirty="0"/>
          </a:p>
        </p:txBody>
      </p:sp>
      <p:sp>
        <p:nvSpPr>
          <p:cNvPr id="11" name="TextBox 10">
            <a:extLst>
              <a:ext uri="{FF2B5EF4-FFF2-40B4-BE49-F238E27FC236}">
                <a16:creationId xmlns:a16="http://schemas.microsoft.com/office/drawing/2014/main" id="{7B889B9D-C3A3-263F-F8E1-9F6E1544BCD1}"/>
              </a:ext>
            </a:extLst>
          </p:cNvPr>
          <p:cNvSpPr txBox="1"/>
          <p:nvPr/>
        </p:nvSpPr>
        <p:spPr>
          <a:xfrm>
            <a:off x="914400" y="4975161"/>
            <a:ext cx="10363200" cy="707886"/>
          </a:xfrm>
          <a:prstGeom prst="rect">
            <a:avLst/>
          </a:prstGeom>
          <a:noFill/>
        </p:spPr>
        <p:txBody>
          <a:bodyPr wrap="square">
            <a:spAutoFit/>
          </a:bodyPr>
          <a:lstStyle/>
          <a:p>
            <a:pPr algn="ctr"/>
            <a:r>
              <a:rPr lang="en-US" sz="4000" b="1" dirty="0"/>
              <a:t>His book helped to stop slavery in Great Britain.</a:t>
            </a:r>
            <a:endParaRPr lang="en-GB" sz="4000" b="1" dirty="0"/>
          </a:p>
        </p:txBody>
      </p:sp>
    </p:spTree>
    <p:extLst>
      <p:ext uri="{BB962C8B-B14F-4D97-AF65-F5344CB8AC3E}">
        <p14:creationId xmlns:p14="http://schemas.microsoft.com/office/powerpoint/2010/main" val="3919908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D850E-1D24-3D70-150D-3572CF9A5D5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150DA649-8BC6-0F53-5192-73A693536176}"/>
              </a:ext>
            </a:extLst>
          </p:cNvPr>
          <p:cNvSpPr txBox="1"/>
          <p:nvPr/>
        </p:nvSpPr>
        <p:spPr>
          <a:xfrm>
            <a:off x="856343" y="1837622"/>
            <a:ext cx="10479314" cy="3416320"/>
          </a:xfrm>
          <a:prstGeom prst="rect">
            <a:avLst/>
          </a:prstGeom>
          <a:noFill/>
        </p:spPr>
        <p:txBody>
          <a:bodyPr wrap="square">
            <a:spAutoFit/>
          </a:bodyPr>
          <a:lstStyle/>
          <a:p>
            <a:pPr algn="ctr"/>
            <a:r>
              <a:rPr lang="en-US" sz="3600" dirty="0"/>
              <a:t>Unfortunately, Olaudah </a:t>
            </a:r>
            <a:r>
              <a:rPr lang="en-US" sz="3600" b="1" dirty="0"/>
              <a:t>died in 1797</a:t>
            </a:r>
            <a:r>
              <a:rPr lang="en-US" sz="3600" dirty="0"/>
              <a:t>, aged 52 and did not get to see slavery abolished.</a:t>
            </a:r>
          </a:p>
          <a:p>
            <a:pPr algn="ctr"/>
            <a:endParaRPr lang="en-US" sz="3600" dirty="0"/>
          </a:p>
          <a:p>
            <a:pPr algn="ctr"/>
            <a:r>
              <a:rPr lang="en-US" sz="3600" dirty="0"/>
              <a:t>Slavery was not abolished until </a:t>
            </a:r>
            <a:r>
              <a:rPr lang="en-US" sz="3600" b="1" dirty="0"/>
              <a:t>1807</a:t>
            </a:r>
            <a:r>
              <a:rPr lang="en-US" sz="3600" dirty="0"/>
              <a:t> in the UK and 1833 when every slave in the British Empire was given their freedom.</a:t>
            </a:r>
            <a:endParaRPr lang="en-GB" sz="3600" dirty="0"/>
          </a:p>
        </p:txBody>
      </p:sp>
    </p:spTree>
    <p:extLst>
      <p:ext uri="{BB962C8B-B14F-4D97-AF65-F5344CB8AC3E}">
        <p14:creationId xmlns:p14="http://schemas.microsoft.com/office/powerpoint/2010/main" val="31724124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E250D-EDF6-3EE1-D7F0-CB689F9C67B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525F31-DA80-F5D3-E970-0664998B69C2}"/>
              </a:ext>
            </a:extLst>
          </p:cNvPr>
          <p:cNvSpPr txBox="1"/>
          <p:nvPr/>
        </p:nvSpPr>
        <p:spPr>
          <a:xfrm>
            <a:off x="783771" y="508000"/>
            <a:ext cx="6879772" cy="1077218"/>
          </a:xfrm>
          <a:prstGeom prst="rect">
            <a:avLst/>
          </a:prstGeom>
          <a:noFill/>
        </p:spPr>
        <p:txBody>
          <a:bodyPr wrap="square" rtlCol="0">
            <a:spAutoFit/>
          </a:bodyPr>
          <a:lstStyle/>
          <a:p>
            <a:r>
              <a:rPr lang="en-GB" sz="3200" b="1" u="sng" dirty="0"/>
              <a:t>Why do we remember Olaudah Equiano?</a:t>
            </a:r>
          </a:p>
        </p:txBody>
      </p:sp>
      <p:sp>
        <p:nvSpPr>
          <p:cNvPr id="6" name="TextBox 5">
            <a:extLst>
              <a:ext uri="{FF2B5EF4-FFF2-40B4-BE49-F238E27FC236}">
                <a16:creationId xmlns:a16="http://schemas.microsoft.com/office/drawing/2014/main" id="{AFF61979-9352-E69D-74C3-DE4A9667DA8C}"/>
              </a:ext>
            </a:extLst>
          </p:cNvPr>
          <p:cNvSpPr txBox="1"/>
          <p:nvPr/>
        </p:nvSpPr>
        <p:spPr>
          <a:xfrm>
            <a:off x="783771" y="1585218"/>
            <a:ext cx="6879772" cy="4524315"/>
          </a:xfrm>
          <a:prstGeom prst="rect">
            <a:avLst/>
          </a:prstGeom>
          <a:noFill/>
        </p:spPr>
        <p:txBody>
          <a:bodyPr wrap="square">
            <a:spAutoFit/>
          </a:bodyPr>
          <a:lstStyle/>
          <a:p>
            <a:r>
              <a:rPr lang="en-US" sz="3200" dirty="0"/>
              <a:t>Olaudah was not the only African who was taken from his family and sold into slavery.  </a:t>
            </a:r>
            <a:r>
              <a:rPr lang="en-US" sz="3200" b="1" dirty="0"/>
              <a:t>12.5 million Africans </a:t>
            </a:r>
            <a:r>
              <a:rPr lang="en-US" sz="3200" dirty="0"/>
              <a:t>were shipped across to places like America and the Caribbean.</a:t>
            </a:r>
          </a:p>
          <a:p>
            <a:endParaRPr lang="en-US" sz="3200" dirty="0"/>
          </a:p>
          <a:p>
            <a:r>
              <a:rPr lang="en-US" sz="3200" dirty="0"/>
              <a:t>But, by telling his story, </a:t>
            </a:r>
            <a:r>
              <a:rPr lang="en-US" sz="3200" b="1" dirty="0"/>
              <a:t>Olaudah helped people understand </a:t>
            </a:r>
            <a:r>
              <a:rPr lang="en-US" sz="3200" dirty="0"/>
              <a:t>how cruel slavery was and why it needed to end.</a:t>
            </a:r>
            <a:endParaRPr lang="en-GB" sz="3200" dirty="0"/>
          </a:p>
        </p:txBody>
      </p:sp>
      <p:pic>
        <p:nvPicPr>
          <p:cNvPr id="8" name="Picture 7">
            <a:extLst>
              <a:ext uri="{FF2B5EF4-FFF2-40B4-BE49-F238E27FC236}">
                <a16:creationId xmlns:a16="http://schemas.microsoft.com/office/drawing/2014/main" id="{089896C6-49D1-3EA2-75D3-1F96C648138A}"/>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92572" y="994228"/>
            <a:ext cx="3603462" cy="4869543"/>
          </a:xfrm>
          <a:prstGeom prst="rect">
            <a:avLst/>
          </a:prstGeom>
        </p:spPr>
      </p:pic>
      <p:sp>
        <p:nvSpPr>
          <p:cNvPr id="12" name="TextBox 11">
            <a:extLst>
              <a:ext uri="{FF2B5EF4-FFF2-40B4-BE49-F238E27FC236}">
                <a16:creationId xmlns:a16="http://schemas.microsoft.com/office/drawing/2014/main" id="{CFE00F52-77A4-9B74-4D82-4368DF260320}"/>
              </a:ext>
            </a:extLst>
          </p:cNvPr>
          <p:cNvSpPr txBox="1"/>
          <p:nvPr/>
        </p:nvSpPr>
        <p:spPr>
          <a:xfrm>
            <a:off x="7663543" y="5863771"/>
            <a:ext cx="1770743" cy="261610"/>
          </a:xfrm>
          <a:prstGeom prst="rect">
            <a:avLst/>
          </a:prstGeom>
          <a:noFill/>
        </p:spPr>
        <p:txBody>
          <a:bodyPr wrap="square">
            <a:spAutoFit/>
          </a:bodyPr>
          <a:lstStyle/>
          <a:p>
            <a:r>
              <a:rPr lang="en-GB" sz="1100" dirty="0"/>
              <a:t>© Austrian National Library</a:t>
            </a:r>
          </a:p>
        </p:txBody>
      </p:sp>
    </p:spTree>
    <p:extLst>
      <p:ext uri="{BB962C8B-B14F-4D97-AF65-F5344CB8AC3E}">
        <p14:creationId xmlns:p14="http://schemas.microsoft.com/office/powerpoint/2010/main" val="2405902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A1FBB07-4155-0EE6-4D61-D9B86738A4EC}"/>
              </a:ext>
            </a:extLst>
          </p:cNvPr>
          <p:cNvSpPr txBox="1"/>
          <p:nvPr/>
        </p:nvSpPr>
        <p:spPr>
          <a:xfrm>
            <a:off x="827903" y="605481"/>
            <a:ext cx="6820929" cy="769441"/>
          </a:xfrm>
          <a:prstGeom prst="rect">
            <a:avLst/>
          </a:prstGeom>
          <a:noFill/>
        </p:spPr>
        <p:txBody>
          <a:bodyPr wrap="square" rtlCol="0">
            <a:spAutoFit/>
          </a:bodyPr>
          <a:lstStyle/>
          <a:p>
            <a:r>
              <a:rPr lang="en-GB" sz="4400" b="1" u="sng" dirty="0"/>
              <a:t>Suggested Activities</a:t>
            </a:r>
          </a:p>
        </p:txBody>
      </p:sp>
      <p:sp>
        <p:nvSpPr>
          <p:cNvPr id="3" name="TextBox 2">
            <a:extLst>
              <a:ext uri="{FF2B5EF4-FFF2-40B4-BE49-F238E27FC236}">
                <a16:creationId xmlns:a16="http://schemas.microsoft.com/office/drawing/2014/main" id="{8FF15244-C1C6-7C15-CB49-9B7C0044B0E5}"/>
              </a:ext>
            </a:extLst>
          </p:cNvPr>
          <p:cNvSpPr txBox="1"/>
          <p:nvPr/>
        </p:nvSpPr>
        <p:spPr>
          <a:xfrm>
            <a:off x="988541" y="1828800"/>
            <a:ext cx="8266670" cy="2308324"/>
          </a:xfrm>
          <a:prstGeom prst="rect">
            <a:avLst/>
          </a:prstGeom>
          <a:noFill/>
        </p:spPr>
        <p:txBody>
          <a:bodyPr wrap="square" rtlCol="0">
            <a:spAutoFit/>
          </a:bodyPr>
          <a:lstStyle/>
          <a:p>
            <a:pPr marL="285750" indent="-285750">
              <a:buFont typeface="Arial" panose="020B0604020202020204" pitchFamily="34" charset="0"/>
              <a:buChar char="•"/>
            </a:pPr>
            <a:r>
              <a:rPr lang="en-GB" sz="3600" dirty="0"/>
              <a:t>Create a timeline of Olaudah’s life.</a:t>
            </a:r>
          </a:p>
          <a:p>
            <a:pPr marL="285750" indent="-285750">
              <a:buFont typeface="Arial" panose="020B0604020202020204" pitchFamily="34" charset="0"/>
              <a:buChar char="•"/>
            </a:pPr>
            <a:r>
              <a:rPr lang="en-GB" sz="3600" dirty="0"/>
              <a:t>Map the journey of Olaudah.</a:t>
            </a:r>
          </a:p>
          <a:p>
            <a:pPr marL="285750" indent="-285750">
              <a:buFont typeface="Arial" panose="020B0604020202020204" pitchFamily="34" charset="0"/>
              <a:buChar char="•"/>
            </a:pPr>
            <a:r>
              <a:rPr lang="en-GB" sz="3600" dirty="0"/>
              <a:t>Research about the Kingdom of Benin.</a:t>
            </a:r>
          </a:p>
          <a:p>
            <a:pPr marL="285750" indent="-285750">
              <a:buFont typeface="Arial" panose="020B0604020202020204" pitchFamily="34" charset="0"/>
              <a:buChar char="•"/>
            </a:pPr>
            <a:r>
              <a:rPr lang="en-GB" sz="3600" dirty="0"/>
              <a:t>Compare Benin to 1700s England.</a:t>
            </a:r>
          </a:p>
        </p:txBody>
      </p:sp>
      <p:pic>
        <p:nvPicPr>
          <p:cNvPr id="4" name="Picture 3">
            <a:extLst>
              <a:ext uri="{FF2B5EF4-FFF2-40B4-BE49-F238E27FC236}">
                <a16:creationId xmlns:a16="http://schemas.microsoft.com/office/drawing/2014/main" id="{2AC8C729-AC11-9275-D4A4-565F0873FC1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291117" y="506627"/>
            <a:ext cx="1322173" cy="1322173"/>
          </a:xfrm>
          <a:prstGeom prst="rect">
            <a:avLst/>
          </a:prstGeom>
        </p:spPr>
      </p:pic>
    </p:spTree>
    <p:extLst>
      <p:ext uri="{BB962C8B-B14F-4D97-AF65-F5344CB8AC3E}">
        <p14:creationId xmlns:p14="http://schemas.microsoft.com/office/powerpoint/2010/main" val="244577842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187</TotalTime>
  <Words>1366</Words>
  <Application>Microsoft Office PowerPoint</Application>
  <PresentationFormat>Widescreen</PresentationFormat>
  <Paragraphs>133</Paragraphs>
  <Slides>25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tcscarnall</dc:creator>
  <cp:lastModifiedBy>tcscarnall</cp:lastModifiedBy>
  <cp:revision>9</cp:revision>
  <dcterms:created xsi:type="dcterms:W3CDTF">2026-08-19T11:52:47Z</dcterms:created>
  <dcterms:modified xsi:type="dcterms:W3CDTF">2026-08-21T12:58:46Z</dcterms:modified>
</cp:coreProperties>
</file>